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256" r:id="rId2"/>
    <p:sldId id="330" r:id="rId3"/>
    <p:sldId id="356" r:id="rId4"/>
    <p:sldId id="353" r:id="rId5"/>
    <p:sldId id="359" r:id="rId6"/>
    <p:sldId id="354" r:id="rId7"/>
    <p:sldId id="355" r:id="rId8"/>
    <p:sldId id="423" r:id="rId9"/>
    <p:sldId id="358" r:id="rId10"/>
    <p:sldId id="357" r:id="rId11"/>
    <p:sldId id="332" r:id="rId12"/>
    <p:sldId id="361" r:id="rId13"/>
    <p:sldId id="416" r:id="rId14"/>
    <p:sldId id="360" r:id="rId15"/>
    <p:sldId id="362" r:id="rId16"/>
    <p:sldId id="363" r:id="rId17"/>
    <p:sldId id="364" r:id="rId18"/>
    <p:sldId id="365" r:id="rId19"/>
    <p:sldId id="366" r:id="rId20"/>
    <p:sldId id="367" r:id="rId21"/>
    <p:sldId id="260" r:id="rId22"/>
    <p:sldId id="261" r:id="rId23"/>
    <p:sldId id="263" r:id="rId24"/>
    <p:sldId id="262" r:id="rId25"/>
    <p:sldId id="336" r:id="rId26"/>
    <p:sldId id="412" r:id="rId27"/>
    <p:sldId id="264" r:id="rId28"/>
    <p:sldId id="371" r:id="rId29"/>
    <p:sldId id="267" r:id="rId30"/>
    <p:sldId id="268" r:id="rId31"/>
    <p:sldId id="369" r:id="rId32"/>
    <p:sldId id="370" r:id="rId33"/>
    <p:sldId id="269" r:id="rId34"/>
    <p:sldId id="270" r:id="rId35"/>
    <p:sldId id="368" r:id="rId36"/>
    <p:sldId id="335" r:id="rId37"/>
    <p:sldId id="410" r:id="rId38"/>
    <p:sldId id="271" r:id="rId39"/>
    <p:sldId id="273" r:id="rId40"/>
    <p:sldId id="274" r:id="rId41"/>
    <p:sldId id="372" r:id="rId42"/>
    <p:sldId id="373" r:id="rId43"/>
    <p:sldId id="374" r:id="rId44"/>
    <p:sldId id="375" r:id="rId45"/>
    <p:sldId id="376" r:id="rId46"/>
    <p:sldId id="377" r:id="rId47"/>
    <p:sldId id="378" r:id="rId48"/>
    <p:sldId id="414" r:id="rId49"/>
    <p:sldId id="411" r:id="rId50"/>
    <p:sldId id="280" r:id="rId51"/>
    <p:sldId id="281" r:id="rId52"/>
    <p:sldId id="287" r:id="rId53"/>
    <p:sldId id="385" r:id="rId54"/>
    <p:sldId id="386" r:id="rId55"/>
    <p:sldId id="298" r:id="rId56"/>
    <p:sldId id="299" r:id="rId57"/>
    <p:sldId id="300" r:id="rId58"/>
    <p:sldId id="387" r:id="rId59"/>
    <p:sldId id="301" r:id="rId60"/>
    <p:sldId id="388" r:id="rId61"/>
    <p:sldId id="295" r:id="rId62"/>
    <p:sldId id="389" r:id="rId63"/>
    <p:sldId id="390" r:id="rId64"/>
    <p:sldId id="391" r:id="rId65"/>
    <p:sldId id="392" r:id="rId66"/>
    <p:sldId id="393" r:id="rId67"/>
    <p:sldId id="296" r:id="rId68"/>
    <p:sldId id="379" r:id="rId69"/>
    <p:sldId id="380" r:id="rId70"/>
    <p:sldId id="381" r:id="rId71"/>
    <p:sldId id="382" r:id="rId72"/>
    <p:sldId id="383" r:id="rId73"/>
    <p:sldId id="306" r:id="rId74"/>
    <p:sldId id="308" r:id="rId75"/>
    <p:sldId id="309" r:id="rId76"/>
    <p:sldId id="310" r:id="rId77"/>
    <p:sldId id="311" r:id="rId78"/>
    <p:sldId id="312" r:id="rId79"/>
    <p:sldId id="313" r:id="rId80"/>
    <p:sldId id="314" r:id="rId81"/>
    <p:sldId id="315" r:id="rId82"/>
    <p:sldId id="316" r:id="rId83"/>
    <p:sldId id="317" r:id="rId84"/>
    <p:sldId id="318" r:id="rId85"/>
    <p:sldId id="319" r:id="rId86"/>
    <p:sldId id="320" r:id="rId87"/>
    <p:sldId id="321" r:id="rId88"/>
    <p:sldId id="322" r:id="rId89"/>
    <p:sldId id="323" r:id="rId90"/>
    <p:sldId id="324" r:id="rId91"/>
    <p:sldId id="325" r:id="rId92"/>
    <p:sldId id="326" r:id="rId93"/>
    <p:sldId id="327" r:id="rId94"/>
    <p:sldId id="328" r:id="rId95"/>
    <p:sldId id="395" r:id="rId96"/>
    <p:sldId id="396" r:id="rId97"/>
    <p:sldId id="397" r:id="rId98"/>
    <p:sldId id="398" r:id="rId99"/>
    <p:sldId id="399" r:id="rId100"/>
    <p:sldId id="400" r:id="rId101"/>
    <p:sldId id="401" r:id="rId102"/>
    <p:sldId id="403" r:id="rId103"/>
    <p:sldId id="404" r:id="rId104"/>
    <p:sldId id="405" r:id="rId105"/>
    <p:sldId id="406" r:id="rId106"/>
    <p:sldId id="407" r:id="rId107"/>
    <p:sldId id="408" r:id="rId108"/>
    <p:sldId id="409" r:id="rId109"/>
    <p:sldId id="415" r:id="rId110"/>
    <p:sldId id="394" r:id="rId111"/>
    <p:sldId id="417" r:id="rId112"/>
    <p:sldId id="418" r:id="rId113"/>
    <p:sldId id="419" r:id="rId114"/>
    <p:sldId id="421" r:id="rId115"/>
    <p:sldId id="420" r:id="rId116"/>
    <p:sldId id="422" r:id="rId117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CC3300"/>
    <a:srgbClr val="0000FF"/>
    <a:srgbClr val="0066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926" autoAdjust="0"/>
    <p:restoredTop sz="94660"/>
  </p:normalViewPr>
  <p:slideViewPr>
    <p:cSldViewPr snapToGrid="0">
      <p:cViewPr varScale="1">
        <p:scale>
          <a:sx n="64" d="100"/>
          <a:sy n="64" d="100"/>
        </p:scale>
        <p:origin x="-169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B92F79B-F3DF-4804-8478-6D5092149A19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F426411-EF56-4AE2-8507-5F12B255CC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新細明體" pitchFamily="18" charset="-120"/>
            </a:endParaRP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BB361F1-A760-4694-B276-5A5792BD77FF}" type="slidenum">
              <a:rPr lang="en-US" smtClean="0"/>
              <a:pPr/>
              <a:t>50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9CE47-CDB2-4364-8293-3E3B4B391E6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86590E-BECB-45BA-A67A-D1C521CF77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4BFBF-4496-49A9-9C1D-BAE128055A4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D8926-ADDE-4503-8342-163C51B7243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D34D51-66A3-45A3-9530-B520896F1CF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41763"/>
            <a:ext cx="8229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248400"/>
            <a:ext cx="5562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234CEB-A27B-42BF-878E-13E98B4E79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E3395-0934-4479-B407-F0EF224A9CE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DD88D0-4954-45FF-AD84-AF9C11FF403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835683-01E3-4183-B0A8-018C3C510B6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84275-8747-4812-95A5-7461E5343A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FEACD9-71C7-4D1E-9673-82CC05BE727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35234C-39DA-4308-933B-E2705394898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D118A5-BBA7-4998-8399-D7B156E82E7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C61EA3-1993-4ADB-AD10-298E11EDFC2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1DE06B8-7367-42F3-BA9E-17F5D8DC843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006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006600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006600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006600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006600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006600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006600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006600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006600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SYSTEM SOFTWARE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14313" y="0"/>
            <a:ext cx="8229600" cy="1143000"/>
          </a:xfrm>
        </p:spPr>
        <p:txBody>
          <a:bodyPr/>
          <a:lstStyle/>
          <a:p>
            <a:r>
              <a:rPr lang="en-US" sz="2800" smtClean="0"/>
              <a:t>Difference between System Software and Application Software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23913" y="1282700"/>
          <a:ext cx="7862890" cy="4603194"/>
        </p:xfrm>
        <a:graphic>
          <a:graphicData uri="http://schemas.openxmlformats.org/drawingml/2006/table">
            <a:tbl>
              <a:tblPr firstRow="1" bandRow="1"/>
              <a:tblGrid>
                <a:gridCol w="3931445"/>
                <a:gridCol w="3931445"/>
              </a:tblGrid>
              <a:tr h="65047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System Software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Application Software</a:t>
                      </a:r>
                      <a:endParaRPr lang="en-US" sz="2800" dirty="0"/>
                    </a:p>
                  </a:txBody>
                  <a:tcPr/>
                </a:tc>
              </a:tr>
              <a:tr h="650478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System software consists of a variety of programs that support the operation of a computer. for example operating system, assembler, loader, linker, and microprocessor and text editor.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Application software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a set of one or more programs, designed to solve a specific problem.  for example employee management system ,bank management system and  media player. </a:t>
                      </a:r>
                      <a:endParaRPr lang="en-US" dirty="0"/>
                    </a:p>
                  </a:txBody>
                  <a:tcPr/>
                </a:tc>
              </a:tr>
              <a:tr h="650478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System software is system dependent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application software is not a system dependent</a:t>
                      </a:r>
                      <a:endParaRPr lang="en-US" dirty="0"/>
                    </a:p>
                  </a:txBody>
                  <a:tcPr/>
                </a:tc>
              </a:tr>
              <a:tr h="650478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system software works directly with the hardware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application software works directly with the system software. </a:t>
                      </a:r>
                      <a:endParaRPr lang="en-US" dirty="0"/>
                    </a:p>
                  </a:txBody>
                  <a:tcPr/>
                </a:tc>
              </a:tr>
              <a:tr h="650478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system software are written in machine or assembly languages.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variety of programming languages can be used to write application software, such as C , Java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.NET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68350"/>
          </a:xfrm>
        </p:spPr>
        <p:txBody>
          <a:bodyPr/>
          <a:lstStyle/>
          <a:p>
            <a:r>
              <a:rPr lang="en-US" altLang="zh-TW" smtClean="0"/>
              <a:t>PowerPC Architecture (6/8)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71550"/>
            <a:ext cx="8229600" cy="5629275"/>
          </a:xfrm>
        </p:spPr>
        <p:txBody>
          <a:bodyPr/>
          <a:lstStyle/>
          <a:p>
            <a:r>
              <a:rPr lang="en-US" altLang="zh-TW" smtClean="0"/>
              <a:t>Addressing Modes</a:t>
            </a:r>
          </a:p>
          <a:p>
            <a:pPr lvl="1"/>
            <a:r>
              <a:rPr lang="en-US" altLang="zh-TW" smtClean="0"/>
              <a:t>immediate mode, register direct mode</a:t>
            </a:r>
          </a:p>
          <a:p>
            <a:pPr lvl="1"/>
            <a:r>
              <a:rPr lang="en-US" altLang="zh-TW" smtClean="0"/>
              <a:t>memory addressing</a:t>
            </a:r>
          </a:p>
          <a:p>
            <a:pPr lvl="1">
              <a:buFontTx/>
              <a:buNone/>
            </a:pPr>
            <a:r>
              <a:rPr lang="en-US" altLang="zh-TW" sz="1600" b="1" smtClean="0"/>
              <a:t>	Mode		   	Target address calculation</a:t>
            </a:r>
            <a:endParaRPr lang="en-US" altLang="zh-TW" sz="1600" smtClean="0"/>
          </a:p>
          <a:p>
            <a:pPr lvl="1">
              <a:buFontTx/>
              <a:buNone/>
            </a:pPr>
            <a:r>
              <a:rPr lang="en-US" altLang="zh-TW" sz="1600" smtClean="0"/>
              <a:t>	R</a:t>
            </a:r>
            <a:r>
              <a:rPr lang="en-US" altLang="zh-TW" sz="1400" smtClean="0"/>
              <a:t>egister indirect 	   	TA=(register)</a:t>
            </a:r>
            <a:endParaRPr lang="en-US" altLang="zh-TW" sz="1600" smtClean="0"/>
          </a:p>
          <a:p>
            <a:pPr lvl="1">
              <a:buFontTx/>
              <a:buNone/>
            </a:pPr>
            <a:r>
              <a:rPr lang="en-US" altLang="zh-TW" sz="1400" smtClean="0"/>
              <a:t>	Register indirect with indexed	TA=(register-1)+(register-2)</a:t>
            </a:r>
          </a:p>
          <a:p>
            <a:pPr lvl="1">
              <a:buFontTx/>
              <a:buNone/>
            </a:pPr>
            <a:r>
              <a:rPr lang="en-US" altLang="zh-TW" sz="1400" smtClean="0"/>
              <a:t>      Register indirect with 		TA=(register)+displacement </a:t>
            </a:r>
          </a:p>
          <a:p>
            <a:pPr lvl="1">
              <a:buFontTx/>
              <a:buNone/>
            </a:pPr>
            <a:r>
              <a:rPr lang="en-US" altLang="zh-TW" sz="1400" smtClean="0"/>
              <a:t>     </a:t>
            </a:r>
            <a:r>
              <a:rPr lang="en-US" altLang="zh-TW" sz="1600" smtClean="0"/>
              <a:t> </a:t>
            </a:r>
            <a:r>
              <a:rPr lang="en-US" altLang="zh-TW" sz="1400" smtClean="0"/>
              <a:t>immediate indexed			</a:t>
            </a:r>
            <a:endParaRPr lang="en-US" altLang="zh-TW" sz="1600" smtClean="0"/>
          </a:p>
          <a:p>
            <a:pPr lvl="1"/>
            <a:r>
              <a:rPr lang="en-US" altLang="zh-TW" smtClean="0"/>
              <a:t>branch instruction</a:t>
            </a:r>
          </a:p>
          <a:p>
            <a:pPr lvl="1"/>
            <a:r>
              <a:rPr lang="en-US" altLang="zh-TW" sz="1600" b="1" smtClean="0"/>
              <a:t>Mode		Target address calculation</a:t>
            </a:r>
            <a:endParaRPr lang="en-US" altLang="zh-TW" sz="1600" smtClean="0"/>
          </a:p>
          <a:p>
            <a:pPr lvl="1">
              <a:buFontTx/>
              <a:buNone/>
            </a:pPr>
            <a:r>
              <a:rPr lang="en-US" altLang="zh-TW" sz="1600" smtClean="0"/>
              <a:t>	Absolute</a:t>
            </a:r>
            <a:r>
              <a:rPr lang="en-US" altLang="zh-TW" sz="1400" smtClean="0"/>
              <a:t> 	   	TA= actual address</a:t>
            </a:r>
            <a:endParaRPr lang="en-US" altLang="zh-TW" sz="1600" smtClean="0"/>
          </a:p>
          <a:p>
            <a:pPr lvl="1">
              <a:buFontTx/>
              <a:buNone/>
            </a:pPr>
            <a:r>
              <a:rPr lang="en-US" altLang="zh-TW" sz="1400" smtClean="0"/>
              <a:t>	Relative		TA= current instruction address + displacement</a:t>
            </a:r>
          </a:p>
          <a:p>
            <a:pPr lvl="1">
              <a:buFontTx/>
              <a:buNone/>
            </a:pPr>
            <a:r>
              <a:rPr lang="en-US" altLang="zh-TW" sz="1400" smtClean="0"/>
              <a:t>      Link Register 	TA= (LR)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zh-TW" sz="1400" smtClean="0"/>
              <a:t>	Count Register	TA= (CR)</a:t>
            </a:r>
          </a:p>
        </p:txBody>
      </p:sp>
      <p:sp>
        <p:nvSpPr>
          <p:cNvPr id="104452" name="Line 7"/>
          <p:cNvSpPr>
            <a:spLocks noChangeShapeType="1"/>
          </p:cNvSpPr>
          <p:nvPr/>
        </p:nvSpPr>
        <p:spPr bwMode="auto">
          <a:xfrm>
            <a:off x="1524000" y="6248400"/>
            <a:ext cx="7086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PowerPC Architecture (7/8)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267200"/>
          </a:xfrm>
        </p:spPr>
        <p:txBody>
          <a:bodyPr/>
          <a:lstStyle/>
          <a:p>
            <a:r>
              <a:rPr lang="en-US" altLang="zh-TW" smtClean="0"/>
              <a:t>Instruction Set</a:t>
            </a:r>
          </a:p>
          <a:p>
            <a:pPr lvl="1"/>
            <a:r>
              <a:rPr lang="en-US" altLang="zh-TW" smtClean="0"/>
              <a:t>200 machine instructions</a:t>
            </a:r>
          </a:p>
          <a:p>
            <a:pPr lvl="2"/>
            <a:r>
              <a:rPr lang="en-US" altLang="zh-TW" smtClean="0"/>
              <a:t>more complex than most RISC machines</a:t>
            </a:r>
          </a:p>
          <a:p>
            <a:pPr lvl="2"/>
            <a:r>
              <a:rPr lang="en-US" altLang="zh-TW" smtClean="0"/>
              <a:t>e.g. floating-point “multiply and add” instructions that take three input operands</a:t>
            </a:r>
          </a:p>
          <a:p>
            <a:pPr lvl="1"/>
            <a:r>
              <a:rPr lang="en-US" altLang="zh-TW" smtClean="0"/>
              <a:t>pipelined execution</a:t>
            </a:r>
          </a:p>
          <a:p>
            <a:pPr lvl="2"/>
            <a:r>
              <a:rPr lang="en-US" altLang="zh-TW" smtClean="0"/>
              <a:t>more sophisticated than SPARC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Cray T3E Architecture (1/8)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00175"/>
            <a:ext cx="8229600" cy="5186363"/>
          </a:xfrm>
        </p:spPr>
        <p:txBody>
          <a:bodyPr/>
          <a:lstStyle/>
          <a:p>
            <a:pPr algn="just"/>
            <a:r>
              <a:rPr lang="en-US" altLang="zh-TW" smtClean="0"/>
              <a:t>T3E is a Massively parallel processing system designed for application in Scientific computing.</a:t>
            </a:r>
          </a:p>
          <a:p>
            <a:pPr algn="just"/>
            <a:r>
              <a:rPr lang="en-US" altLang="zh-TW" smtClean="0"/>
              <a:t>T3E system contains a large number of processing element arranged in three dimensional network.</a:t>
            </a:r>
          </a:p>
          <a:p>
            <a:pPr algn="just"/>
            <a:r>
              <a:rPr lang="en-US" altLang="zh-TW" smtClean="0"/>
              <a:t>This network provide a path for transferring data between processor.</a:t>
            </a:r>
          </a:p>
          <a:p>
            <a:pPr algn="just"/>
            <a:r>
              <a:rPr lang="en-US" altLang="zh-TW" smtClean="0"/>
              <a:t>Each PE consist of a DEC alpha microprocessor.</a:t>
            </a:r>
          </a:p>
          <a:p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Memory	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Each processing element in the T3E has its own local memory with a capacity from 64MB to 2GB.</a:t>
            </a:r>
          </a:p>
          <a:p>
            <a:r>
              <a:rPr lang="en-US" altLang="zh-TW" smtClean="0"/>
              <a:t>The memory within each processing element consist of 8 bit of byte.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word: 2 bytes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Long word: 4 bytes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quad word : 8 bytes </a:t>
            </a:r>
          </a:p>
          <a:p>
            <a:endParaRPr lang="en-US" altLang="zh-TW" smtClean="0"/>
          </a:p>
          <a:p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Cray T3E Architecture (3/8)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Registers</a:t>
            </a:r>
          </a:p>
          <a:p>
            <a:pPr lvl="1"/>
            <a:r>
              <a:rPr lang="en-US" altLang="zh-TW" smtClean="0"/>
              <a:t>32 general-purpose registers, GPR0~GPR31</a:t>
            </a:r>
          </a:p>
          <a:p>
            <a:pPr lvl="1"/>
            <a:r>
              <a:rPr lang="en-US" altLang="zh-TW" smtClean="0"/>
              <a:t>32 floating-point registers, F0~F31</a:t>
            </a:r>
          </a:p>
          <a:p>
            <a:pPr lvl="2"/>
            <a:r>
              <a:rPr lang="en-US" altLang="zh-TW" smtClean="0"/>
              <a:t>F31 always contain the value zero</a:t>
            </a:r>
          </a:p>
          <a:p>
            <a:pPr lvl="1"/>
            <a:r>
              <a:rPr lang="en-US" altLang="zh-TW" smtClean="0"/>
              <a:t>program counter PC</a:t>
            </a:r>
          </a:p>
          <a:p>
            <a:pPr lvl="1"/>
            <a:r>
              <a:rPr lang="en-US" altLang="zh-TW" smtClean="0"/>
              <a:t>other status and control registers</a:t>
            </a:r>
          </a:p>
          <a:p>
            <a:pPr lvl="1"/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Cray T3E Architecture (4/8)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Data Formats</a:t>
            </a:r>
          </a:p>
          <a:p>
            <a:pPr lvl="1"/>
            <a:r>
              <a:rPr lang="en-US" altLang="zh-TW" smtClean="0"/>
              <a:t>two different types of floating-point data formats</a:t>
            </a:r>
          </a:p>
          <a:p>
            <a:pPr lvl="2"/>
            <a:r>
              <a:rPr lang="en-US" altLang="zh-TW" smtClean="0"/>
              <a:t>one for compatibility with VAX</a:t>
            </a:r>
          </a:p>
          <a:p>
            <a:pPr lvl="2"/>
            <a:r>
              <a:rPr lang="en-US" altLang="zh-TW" smtClean="0"/>
              <a:t>the other for IEEE standard formats</a:t>
            </a:r>
          </a:p>
          <a:p>
            <a:pPr lvl="1"/>
            <a:r>
              <a:rPr lang="en-US" altLang="zh-TW" smtClean="0"/>
              <a:t>characters are stored using 8-bit ASCII codes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Cray T3E Architecture (5/8)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Five Basic Instruction Formats</a:t>
            </a:r>
          </a:p>
          <a:p>
            <a:pPr lvl="1"/>
            <a:r>
              <a:rPr lang="en-US" altLang="zh-TW" smtClean="0"/>
              <a:t>32 bits long</a:t>
            </a:r>
          </a:p>
          <a:p>
            <a:pPr lvl="1"/>
            <a:r>
              <a:rPr lang="en-US" altLang="zh-TW" smtClean="0"/>
              <a:t>the first 6 bits specify the </a:t>
            </a:r>
            <a:r>
              <a:rPr lang="en-US" altLang="zh-TW" u="sng" smtClean="0"/>
              <a:t>opcode</a:t>
            </a:r>
            <a:endParaRPr lang="en-US" altLang="zh-TW" smtClean="0"/>
          </a:p>
          <a:p>
            <a:pPr lvl="1"/>
            <a:r>
              <a:rPr lang="en-US" altLang="zh-TW" smtClean="0"/>
              <a:t>some instruction have an additional </a:t>
            </a:r>
            <a:r>
              <a:rPr lang="en-US" altLang="zh-TW" u="sng" smtClean="0"/>
              <a:t>function field</a:t>
            </a:r>
            <a:endParaRPr lang="en-US" altLang="zh-TW" smtClean="0"/>
          </a:p>
          <a:p>
            <a:pPr lvl="1"/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Cray T3E Architecture (6/8)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229600" cy="4114800"/>
          </a:xfrm>
        </p:spPr>
        <p:txBody>
          <a:bodyPr/>
          <a:lstStyle/>
          <a:p>
            <a:r>
              <a:rPr lang="en-US" altLang="zh-TW" smtClean="0"/>
              <a:t>Addressing Modes</a:t>
            </a:r>
          </a:p>
          <a:p>
            <a:pPr lvl="1"/>
            <a:r>
              <a:rPr lang="en-US" altLang="zh-TW" sz="3200" smtClean="0">
                <a:latin typeface="Times New Roman" charset="0"/>
              </a:rPr>
              <a:t>immediate mode, </a:t>
            </a:r>
          </a:p>
          <a:p>
            <a:pPr lvl="1"/>
            <a:r>
              <a:rPr lang="en-US" altLang="zh-TW" sz="3200" smtClean="0">
                <a:latin typeface="Times New Roman" charset="0"/>
              </a:rPr>
              <a:t>register direct mode</a:t>
            </a:r>
          </a:p>
          <a:p>
            <a:pPr lvl="1"/>
            <a:r>
              <a:rPr lang="en-US" altLang="zh-TW" sz="3200" smtClean="0">
                <a:latin typeface="Times New Roman" charset="0"/>
              </a:rPr>
              <a:t> 	PC-relative</a:t>
            </a:r>
          </a:p>
          <a:p>
            <a:pPr lvl="1"/>
            <a:r>
              <a:rPr lang="en-US" altLang="zh-TW" sz="3200" smtClean="0">
                <a:latin typeface="Times New Roman" charset="0"/>
              </a:rPr>
              <a:t> Register indirect with   displacement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Cray T3E Architecture (7/8)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267200"/>
          </a:xfrm>
        </p:spPr>
        <p:txBody>
          <a:bodyPr/>
          <a:lstStyle/>
          <a:p>
            <a:r>
              <a:rPr lang="en-US" altLang="zh-TW" smtClean="0"/>
              <a:t>Instruction Set</a:t>
            </a:r>
          </a:p>
          <a:p>
            <a:pPr lvl="1"/>
            <a:r>
              <a:rPr lang="en-US" altLang="zh-TW" smtClean="0"/>
              <a:t>130 machine instructions</a:t>
            </a:r>
          </a:p>
          <a:p>
            <a:pPr lvl="2"/>
            <a:r>
              <a:rPr lang="en-US" altLang="zh-TW" smtClean="0"/>
              <a:t>no byte or word load and store instructions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Input and output</a:t>
            </a:r>
          </a:p>
        </p:txBody>
      </p:sp>
      <p:sp>
        <p:nvSpPr>
          <p:cNvPr id="1136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T3E system performs I/O through the I/O channel.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Difference between System Software and Application Software</a:t>
            </a:r>
          </a:p>
        </p:txBody>
      </p:sp>
      <p:pic>
        <p:nvPicPr>
          <p:cNvPr id="15363" name="Picture 2" descr="C:\Users\hp\Desktop\onion-skin-diagram.gif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404938" y="2309813"/>
            <a:ext cx="6334125" cy="31051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of CSIC and RSIC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95338" y="1525588"/>
          <a:ext cx="8077200" cy="416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275"/>
                <a:gridCol w="3971925"/>
              </a:tblGrid>
              <a:tr h="612973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CSIC</a:t>
                      </a:r>
                      <a:endParaRPr lang="en-US" sz="3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RISC</a:t>
                      </a:r>
                      <a:endParaRPr lang="en-US" sz="3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603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More number of instruction (100-250)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Less number of instructions(60-100)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12973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 length instructions formats(16-64) bits per instructions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Fixed length instructions format </a:t>
                      </a:r>
                      <a:endParaRPr lang="en-US" dirty="0"/>
                    </a:p>
                  </a:txBody>
                  <a:tcPr/>
                </a:tc>
              </a:tr>
              <a:tr h="612973">
                <a:tc>
                  <a:txBody>
                    <a:bodyPr/>
                    <a:lstStyle/>
                    <a:p>
                      <a:r>
                        <a:rPr lang="en-US" dirty="0" smtClean="0"/>
                        <a:t>Limited number of general purpose register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More number of general purpose register (32-92)</a:t>
                      </a:r>
                      <a:endParaRPr lang="en-US" dirty="0"/>
                    </a:p>
                  </a:txBody>
                  <a:tcPr/>
                </a:tc>
              </a:tr>
              <a:tr h="612973">
                <a:tc>
                  <a:txBody>
                    <a:bodyPr/>
                    <a:lstStyle/>
                    <a:p>
                      <a:r>
                        <a:rPr lang="en-US" dirty="0" smtClean="0"/>
                        <a:t>It uses control memory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does not uses control memory</a:t>
                      </a:r>
                      <a:endParaRPr lang="en-US" dirty="0"/>
                    </a:p>
                  </a:txBody>
                  <a:tcPr/>
                </a:tc>
              </a:tr>
              <a:tr h="612973"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r>
                        <a:rPr lang="en-US" baseline="0" dirty="0" smtClean="0"/>
                        <a:t> manipulation instructions are available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memory manipulation instructions are available</a:t>
                      </a:r>
                      <a:endParaRPr lang="en-US" dirty="0"/>
                    </a:p>
                  </a:txBody>
                  <a:tcPr/>
                </a:tc>
              </a:tr>
              <a:tr h="612973">
                <a:tc>
                  <a:txBody>
                    <a:bodyPr/>
                    <a:lstStyle/>
                    <a:p>
                      <a:r>
                        <a:rPr lang="en-US" dirty="0" smtClean="0"/>
                        <a:t>Example : </a:t>
                      </a:r>
                      <a:r>
                        <a:rPr lang="en-US" dirty="0" err="1" smtClean="0"/>
                        <a:t>VAX,Pentium</a:t>
                      </a:r>
                      <a:r>
                        <a:rPr lang="en-US" dirty="0" smtClean="0"/>
                        <a:t> Pro.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Example:Ultra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SPARC,Power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PC,Cray</a:t>
                      </a:r>
                      <a:r>
                        <a:rPr lang="en-US" dirty="0" smtClean="0"/>
                        <a:t> T3E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</a:t>
            </a:r>
          </a:p>
        </p:txBody>
      </p:sp>
      <p:sp>
        <p:nvSpPr>
          <p:cNvPr id="11571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16925" cy="4525963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mtClean="0"/>
              <a:t> </a:t>
            </a:r>
            <a:r>
              <a:rPr lang="en-US" sz="2800" smtClean="0"/>
              <a:t>1. Write a sequence of instructions for SIC/XE to divide BETA by GAMMA, setting ALPHA to The integer portion of the quotient and DELTA to the remainder. Use register-to-register Instructions to make the calculation as efficient as possible.</a:t>
            </a:r>
            <a:br>
              <a:rPr lang="en-US" sz="2800" smtClean="0"/>
            </a:b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Content Placeholder 2"/>
          <p:cNvSpPr>
            <a:spLocks noGrp="1"/>
          </p:cNvSpPr>
          <p:nvPr>
            <p:ph idx="1"/>
          </p:nvPr>
        </p:nvSpPr>
        <p:spPr>
          <a:xfrm>
            <a:off x="457200" y="330200"/>
            <a:ext cx="8229600" cy="5795963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smtClean="0"/>
              <a:t>    LDA	 BETA</a:t>
            </a:r>
            <a:br>
              <a:rPr lang="en-US" sz="2400" smtClean="0"/>
            </a:br>
            <a:r>
              <a:rPr lang="en-US" sz="2400" smtClean="0"/>
              <a:t>LDS 	GAMMA</a:t>
            </a:r>
            <a:br>
              <a:rPr lang="en-US" sz="2400" smtClean="0"/>
            </a:br>
            <a:r>
              <a:rPr lang="en-US" sz="2400" smtClean="0"/>
              <a:t>DIVR	 S, A</a:t>
            </a:r>
            <a:br>
              <a:rPr lang="en-US" sz="2400" smtClean="0"/>
            </a:br>
            <a:r>
              <a:rPr lang="en-US" sz="2400" smtClean="0"/>
              <a:t>STA 	ALPHA</a:t>
            </a:r>
            <a:br>
              <a:rPr lang="en-US" sz="2400" smtClean="0"/>
            </a:br>
            <a:r>
              <a:rPr lang="en-US" sz="2400" smtClean="0"/>
              <a:t>MULR	 S, A</a:t>
            </a:r>
            <a:br>
              <a:rPr lang="en-US" sz="2400" smtClean="0"/>
            </a:br>
            <a:r>
              <a:rPr lang="en-US" sz="2400" smtClean="0"/>
              <a:t>LDS	 BETA</a:t>
            </a:r>
            <a:br>
              <a:rPr lang="en-US" sz="2400" smtClean="0"/>
            </a:br>
            <a:r>
              <a:rPr lang="en-US" sz="2400" smtClean="0"/>
              <a:t>SUBR	 A, S</a:t>
            </a:r>
            <a:br>
              <a:rPr lang="en-US" sz="2400" smtClean="0"/>
            </a:br>
            <a:r>
              <a:rPr lang="en-US" sz="2400" smtClean="0"/>
              <a:t>STS 	DELTA</a:t>
            </a:r>
            <a:br>
              <a:rPr lang="en-US" sz="2400" smtClean="0"/>
            </a:br>
            <a:r>
              <a:rPr lang="en-US" sz="2400" smtClean="0"/>
              <a:t>:</a:t>
            </a:r>
            <a:br>
              <a:rPr lang="en-US" sz="2400" smtClean="0"/>
            </a:br>
            <a:r>
              <a:rPr lang="en-US" sz="2400" smtClean="0"/>
              <a:t>:</a:t>
            </a:r>
            <a:br>
              <a:rPr lang="en-US" sz="2400" smtClean="0"/>
            </a:br>
            <a:r>
              <a:rPr lang="en-US" sz="2400" smtClean="0"/>
              <a:t>ALPHA	 RESW	1</a:t>
            </a:r>
            <a:br>
              <a:rPr lang="en-US" sz="2400" smtClean="0"/>
            </a:br>
            <a:r>
              <a:rPr lang="en-US" sz="2400" smtClean="0"/>
              <a:t>BETA 	RESW 	1</a:t>
            </a:r>
            <a:br>
              <a:rPr lang="en-US" sz="2400" smtClean="0"/>
            </a:br>
            <a:r>
              <a:rPr lang="en-US" sz="2400" smtClean="0"/>
              <a:t>GAMMA 	RESW 	1</a:t>
            </a:r>
            <a:br>
              <a:rPr lang="en-US" sz="2400" smtClean="0"/>
            </a:br>
            <a:r>
              <a:rPr lang="en-US" sz="2400" smtClean="0"/>
              <a:t>DELTA 	RESW 	1</a:t>
            </a:r>
            <a:br>
              <a:rPr lang="en-US" sz="2400" smtClean="0"/>
            </a:br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1177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mtClean="0"/>
              <a:t>2. Write SIC instructions to swap the values of ALPHA and BETA.</a:t>
            </a:r>
            <a:br>
              <a:rPr lang="en-US" smtClean="0"/>
            </a:b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 smtClean="0"/>
              <a:t>    LDA	 ALPHA</a:t>
            </a:r>
            <a:br>
              <a:rPr lang="en-US" sz="2400" smtClean="0"/>
            </a:br>
            <a:r>
              <a:rPr lang="en-US" sz="2400" smtClean="0"/>
              <a:t>STA 	TEMP</a:t>
            </a:r>
            <a:br>
              <a:rPr lang="en-US" sz="2400" smtClean="0"/>
            </a:br>
            <a:r>
              <a:rPr lang="en-US" sz="2400" smtClean="0"/>
              <a:t>LDA 	BETA</a:t>
            </a:r>
            <a:br>
              <a:rPr lang="en-US" sz="2400" smtClean="0"/>
            </a:br>
            <a:r>
              <a:rPr lang="en-US" sz="2400" smtClean="0"/>
              <a:t>STA 	ALPHA</a:t>
            </a:r>
            <a:br>
              <a:rPr lang="en-US" sz="2400" smtClean="0"/>
            </a:br>
            <a:r>
              <a:rPr lang="en-US" sz="2400" smtClean="0"/>
              <a:t>LDA 	TEMP</a:t>
            </a:r>
            <a:br>
              <a:rPr lang="en-US" sz="2400" smtClean="0"/>
            </a:br>
            <a:r>
              <a:rPr lang="en-US" sz="2400" smtClean="0"/>
              <a:t>STA 	BETA</a:t>
            </a:r>
            <a:br>
              <a:rPr lang="en-US" sz="2400" smtClean="0"/>
            </a:br>
            <a:r>
              <a:rPr lang="en-US" sz="2400" smtClean="0"/>
              <a:t>:</a:t>
            </a:r>
            <a:br>
              <a:rPr lang="en-US" sz="2400" smtClean="0"/>
            </a:br>
            <a:r>
              <a:rPr lang="en-US" sz="2400" smtClean="0"/>
              <a:t>:</a:t>
            </a:r>
            <a:br>
              <a:rPr lang="en-US" sz="2400" smtClean="0"/>
            </a:br>
            <a:r>
              <a:rPr lang="en-US" sz="2400" smtClean="0"/>
              <a:t>ALPHA 	RESW	 1</a:t>
            </a:r>
            <a:br>
              <a:rPr lang="en-US" sz="2400" smtClean="0"/>
            </a:br>
            <a:r>
              <a:rPr lang="en-US" sz="2400" smtClean="0"/>
              <a:t>BETA 	RESW 	 1</a:t>
            </a:r>
            <a:br>
              <a:rPr lang="en-US" sz="2400" smtClean="0"/>
            </a:br>
            <a:r>
              <a:rPr lang="en-US" sz="2400" smtClean="0"/>
              <a:t>TEMP 	RESW	 1</a:t>
            </a:r>
            <a:br>
              <a:rPr lang="en-US" sz="2400" smtClean="0"/>
            </a:br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Content Placeholder 2"/>
          <p:cNvSpPr>
            <a:spLocks noGrp="1"/>
          </p:cNvSpPr>
          <p:nvPr>
            <p:ph idx="1"/>
          </p:nvPr>
        </p:nvSpPr>
        <p:spPr>
          <a:xfrm>
            <a:off x="457200" y="225425"/>
            <a:ext cx="8229600" cy="5900738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2000" smtClean="0"/>
              <a:t>     </a:t>
            </a:r>
            <a:r>
              <a:rPr lang="en-US" sz="2800" smtClean="0"/>
              <a:t>3.Suppose that ALPHA is an array of 100 words. Write a sequence of instructions for SIC/XE to set all 100 elements of the array to 0. Use immediate addressing and register-to-register instructions to make the process as efficient as</a:t>
            </a:r>
          </a:p>
          <a:p>
            <a:pPr>
              <a:buFontTx/>
              <a:buNone/>
            </a:pPr>
            <a:r>
              <a:rPr lang="en-US" sz="2800" smtClean="0"/>
              <a:t>    possible.</a:t>
            </a:r>
            <a:br>
              <a:rPr lang="en-US" sz="2800" smtClean="0"/>
            </a:br>
            <a:r>
              <a:rPr lang="en-US" sz="2800" smtClean="0"/>
              <a:t/>
            </a:r>
            <a:br>
              <a:rPr lang="en-US" sz="2800" smtClean="0"/>
            </a:b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 smtClean="0"/>
              <a:t>   			LDS 	   #3</a:t>
            </a:r>
            <a:br>
              <a:rPr lang="en-US" sz="2800" smtClean="0"/>
            </a:br>
            <a:r>
              <a:rPr lang="en-US" sz="2800" smtClean="0"/>
              <a:t>		LDT 	   #300</a:t>
            </a:r>
            <a:br>
              <a:rPr lang="en-US" sz="2800" smtClean="0"/>
            </a:br>
            <a:r>
              <a:rPr lang="en-US" sz="2800" smtClean="0"/>
              <a:t>		LDX 	   #0</a:t>
            </a:r>
            <a:br>
              <a:rPr lang="en-US" sz="2800" smtClean="0"/>
            </a:br>
            <a:r>
              <a:rPr lang="en-US" sz="2800" smtClean="0"/>
              <a:t>LOOP 	LDA 	   #0</a:t>
            </a:r>
            <a:br>
              <a:rPr lang="en-US" sz="2800" smtClean="0"/>
            </a:br>
            <a:r>
              <a:rPr lang="en-US" sz="2800" smtClean="0"/>
              <a:t>		STA 	   ALPHA, X</a:t>
            </a:r>
            <a:br>
              <a:rPr lang="en-US" sz="2800" smtClean="0"/>
            </a:br>
            <a:r>
              <a:rPr lang="en-US" sz="2800" smtClean="0"/>
              <a:t>		ADDR  S, X</a:t>
            </a:r>
            <a:br>
              <a:rPr lang="en-US" sz="2800" smtClean="0"/>
            </a:br>
            <a:r>
              <a:rPr lang="en-US" sz="2800" smtClean="0"/>
              <a:t>               COMPR X, T</a:t>
            </a:r>
            <a:br>
              <a:rPr lang="en-US" sz="2800" smtClean="0"/>
            </a:br>
            <a:r>
              <a:rPr lang="en-US" sz="2800" smtClean="0"/>
              <a:t>               JLT LOOP</a:t>
            </a:r>
            <a:br>
              <a:rPr lang="en-US" sz="2800" smtClean="0"/>
            </a:br>
            <a:r>
              <a:rPr lang="en-US" sz="2800" smtClean="0"/>
              <a:t>::</a:t>
            </a:r>
            <a:br>
              <a:rPr lang="en-US" sz="2800" smtClean="0"/>
            </a:br>
            <a:r>
              <a:rPr lang="en-US" sz="2800" smtClean="0"/>
              <a:t>ALPHA   RESW  100</a:t>
            </a:r>
            <a:br>
              <a:rPr lang="en-US" sz="2800" smtClean="0"/>
            </a:br>
            <a:r>
              <a:rPr lang="en-US" sz="2800" smtClean="0"/>
              <a:t/>
            </a:r>
            <a:br>
              <a:rPr lang="en-US" sz="2800" smtClean="0"/>
            </a:b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System software functions: 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15313" cy="3729038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smtClean="0"/>
              <a:t>   1.Supports the development of other application</a:t>
            </a:r>
          </a:p>
          <a:p>
            <a:pPr>
              <a:buFontTx/>
              <a:buNone/>
            </a:pPr>
            <a:r>
              <a:rPr lang="en-US" sz="2800" smtClean="0"/>
              <a:t>       software. </a:t>
            </a:r>
            <a:br>
              <a:rPr lang="en-US" sz="2800" smtClean="0"/>
            </a:br>
            <a:r>
              <a:rPr lang="en-US" sz="2800" smtClean="0"/>
              <a:t>2.supports the execution of other application  </a:t>
            </a:r>
          </a:p>
          <a:p>
            <a:pPr>
              <a:buFontTx/>
              <a:buNone/>
            </a:pPr>
            <a:r>
              <a:rPr lang="en-US" sz="2800" smtClean="0"/>
              <a:t>       software  </a:t>
            </a:r>
            <a:br>
              <a:rPr lang="en-US" sz="2800" smtClean="0"/>
            </a:br>
            <a:r>
              <a:rPr lang="en-US" sz="2800" smtClean="0"/>
              <a:t>3.Monitors the effective use of various hardware </a:t>
            </a:r>
          </a:p>
          <a:p>
            <a:pPr>
              <a:buFontTx/>
              <a:buNone/>
            </a:pPr>
            <a:r>
              <a:rPr lang="en-US" sz="2800" smtClean="0"/>
              <a:t>      resources, such as CPU, memory, peripherals,</a:t>
            </a:r>
          </a:p>
          <a:p>
            <a:pPr>
              <a:buFontTx/>
              <a:buNone/>
            </a:pPr>
            <a:r>
              <a:rPr lang="en-US" sz="2800" smtClean="0"/>
              <a:t>      etc. </a:t>
            </a:r>
            <a:br>
              <a:rPr lang="en-US" sz="2800" smtClean="0"/>
            </a:b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7" descr="SchnGerst_f06[2]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355725" y="2346325"/>
            <a:ext cx="7450138" cy="3763963"/>
          </a:xfrm>
          <a:noFill/>
        </p:spPr>
      </p:pic>
      <p:sp>
        <p:nvSpPr>
          <p:cNvPr id="17411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1498600" y="477838"/>
            <a:ext cx="6759575" cy="608012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sz="4400" smtClean="0"/>
              <a:t>Types of System Software</a:t>
            </a:r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8585EE3-0EB2-4E3E-8042-C629F6B56ACB}" type="slidenum">
              <a:rPr lang="en-US" altLang="en-US" smtClean="0"/>
              <a:pPr/>
              <a:t>13</a:t>
            </a:fld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System Software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400" smtClean="0"/>
              <a:t>Assembler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400" smtClean="0"/>
              <a:t>Linker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400" smtClean="0"/>
              <a:t>Loader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400" smtClean="0"/>
              <a:t>Macro processor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400" smtClean="0"/>
              <a:t>Text editor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400" smtClean="0"/>
              <a:t>Debugger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400" smtClean="0"/>
              <a:t>File System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400" smtClean="0"/>
              <a:t>Database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zh-TW" sz="2400" smtClean="0"/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zh-TW" sz="2400" smtClean="0"/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zh-TW" sz="5400" smtClean="0"/>
              <a:t>Assembler</a:t>
            </a:r>
            <a:br>
              <a:rPr lang="en-US" altLang="zh-TW" sz="5400" smtClean="0"/>
            </a:br>
            <a:endParaRPr lang="en-US" sz="5400" smtClean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257175" y="1600200"/>
            <a:ext cx="8650288" cy="4525963"/>
          </a:xfrm>
        </p:spPr>
        <p:txBody>
          <a:bodyPr/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>
              <a:buFontTx/>
              <a:buNone/>
            </a:pPr>
            <a:r>
              <a:rPr lang="en-US" sz="1800" smtClean="0"/>
              <a:t>Assembly Level language                                                   Machine level  language                                                                                     </a:t>
            </a:r>
          </a:p>
          <a:p>
            <a:pPr>
              <a:buFontTx/>
              <a:buNone/>
            </a:pPr>
            <a:r>
              <a:rPr lang="en-US" sz="1800" smtClean="0"/>
              <a:t> program                                                                                                 program</a:t>
            </a:r>
          </a:p>
        </p:txBody>
      </p:sp>
      <p:sp>
        <p:nvSpPr>
          <p:cNvPr id="19460" name="Rectangle 3"/>
          <p:cNvSpPr>
            <a:spLocks noChangeArrowheads="1"/>
          </p:cNvSpPr>
          <p:nvPr/>
        </p:nvSpPr>
        <p:spPr bwMode="auto">
          <a:xfrm>
            <a:off x="3200400" y="3128963"/>
            <a:ext cx="2914650" cy="14001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zh-TW"/>
          </a:p>
          <a:p>
            <a:r>
              <a:rPr lang="en-US" altLang="zh-TW"/>
              <a:t>                </a:t>
            </a:r>
          </a:p>
          <a:p>
            <a:r>
              <a:rPr lang="en-US" altLang="zh-TW"/>
              <a:t>            Assembler</a:t>
            </a:r>
            <a:br>
              <a:rPr lang="en-US" altLang="zh-TW"/>
            </a:br>
            <a:endParaRPr lang="en-US"/>
          </a:p>
        </p:txBody>
      </p:sp>
      <p:sp>
        <p:nvSpPr>
          <p:cNvPr id="19461" name="Right Arrow 4"/>
          <p:cNvSpPr>
            <a:spLocks noChangeArrowheads="1"/>
          </p:cNvSpPr>
          <p:nvPr/>
        </p:nvSpPr>
        <p:spPr bwMode="auto">
          <a:xfrm>
            <a:off x="1871663" y="3614738"/>
            <a:ext cx="1314450" cy="400050"/>
          </a:xfrm>
          <a:prstGeom prst="rightArrow">
            <a:avLst>
              <a:gd name="adj1" fmla="val 50000"/>
              <a:gd name="adj2" fmla="val 5000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Right Arrow 5"/>
          <p:cNvSpPr>
            <a:spLocks noChangeArrowheads="1"/>
          </p:cNvSpPr>
          <p:nvPr/>
        </p:nvSpPr>
        <p:spPr bwMode="auto">
          <a:xfrm>
            <a:off x="6129338" y="3671888"/>
            <a:ext cx="914400" cy="328612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zh-TW" sz="5400" smtClean="0"/>
              <a:t>Linker</a:t>
            </a:r>
            <a:br>
              <a:rPr lang="en-US" altLang="zh-TW" sz="5400" smtClean="0"/>
            </a:br>
            <a:endParaRPr lang="en-US" sz="5400" smtClean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1457325" y="2643188"/>
            <a:ext cx="1514475" cy="70008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Object File 1</a:t>
            </a:r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1500188" y="4014788"/>
            <a:ext cx="1471612" cy="642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Object File 2</a:t>
            </a: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1471613" y="5300663"/>
            <a:ext cx="1485900" cy="5715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Object File 3</a:t>
            </a:r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4686300" y="3214688"/>
            <a:ext cx="1757363" cy="1628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/>
              <a:t>Executable File </a:t>
            </a:r>
          </a:p>
        </p:txBody>
      </p:sp>
      <p:cxnSp>
        <p:nvCxnSpPr>
          <p:cNvPr id="20488" name="Elbow Connector 9"/>
          <p:cNvCxnSpPr>
            <a:cxnSpLocks noChangeShapeType="1"/>
            <a:stCxn id="20484" idx="3"/>
          </p:cNvCxnSpPr>
          <p:nvPr/>
        </p:nvCxnSpPr>
        <p:spPr bwMode="auto">
          <a:xfrm>
            <a:off x="2971800" y="2994025"/>
            <a:ext cx="1714500" cy="89217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489" name="Straight Arrow Connector 13"/>
          <p:cNvCxnSpPr>
            <a:cxnSpLocks noChangeShapeType="1"/>
            <a:stCxn id="20485" idx="3"/>
          </p:cNvCxnSpPr>
          <p:nvPr/>
        </p:nvCxnSpPr>
        <p:spPr bwMode="auto">
          <a:xfrm flipV="1">
            <a:off x="2971800" y="4314825"/>
            <a:ext cx="1771650" cy="206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490" name="Elbow Connector 15"/>
          <p:cNvCxnSpPr>
            <a:cxnSpLocks noChangeShapeType="1"/>
            <a:stCxn id="20486" idx="3"/>
          </p:cNvCxnSpPr>
          <p:nvPr/>
        </p:nvCxnSpPr>
        <p:spPr bwMode="auto">
          <a:xfrm flipV="1">
            <a:off x="2957513" y="4700588"/>
            <a:ext cx="1757362" cy="88582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542925" y="288925"/>
            <a:ext cx="8229600" cy="1143000"/>
          </a:xfrm>
        </p:spPr>
        <p:txBody>
          <a:bodyPr/>
          <a:lstStyle/>
          <a:p>
            <a:r>
              <a:rPr lang="en-US" sz="5400" smtClean="0"/>
              <a:t>Loader 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485775" y="2528888"/>
            <a:ext cx="1885950" cy="30861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Secondary memory </a:t>
            </a:r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6729413" y="2543175"/>
            <a:ext cx="1943100" cy="29432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Main memory</a:t>
            </a:r>
          </a:p>
        </p:txBody>
      </p:sp>
      <p:sp>
        <p:nvSpPr>
          <p:cNvPr id="21510" name="Rectangle 5"/>
          <p:cNvSpPr>
            <a:spLocks noChangeArrowheads="1"/>
          </p:cNvSpPr>
          <p:nvPr/>
        </p:nvSpPr>
        <p:spPr bwMode="auto">
          <a:xfrm>
            <a:off x="3814763" y="3314700"/>
            <a:ext cx="1828800" cy="11858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  <a:p>
            <a:r>
              <a:rPr lang="en-US"/>
              <a:t>       Loader</a:t>
            </a:r>
          </a:p>
          <a:p>
            <a:endParaRPr lang="en-US"/>
          </a:p>
        </p:txBody>
      </p:sp>
      <p:sp>
        <p:nvSpPr>
          <p:cNvPr id="21511" name="Right Arrow 6"/>
          <p:cNvSpPr>
            <a:spLocks noChangeArrowheads="1"/>
          </p:cNvSpPr>
          <p:nvPr/>
        </p:nvSpPr>
        <p:spPr bwMode="auto">
          <a:xfrm>
            <a:off x="2371725" y="3800475"/>
            <a:ext cx="1443038" cy="271463"/>
          </a:xfrm>
          <a:prstGeom prst="rightArrow">
            <a:avLst>
              <a:gd name="adj1" fmla="val 50000"/>
              <a:gd name="adj2" fmla="val 5000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2" name="Right Arrow 8"/>
          <p:cNvSpPr>
            <a:spLocks noChangeArrowheads="1"/>
          </p:cNvSpPr>
          <p:nvPr/>
        </p:nvSpPr>
        <p:spPr bwMode="auto">
          <a:xfrm>
            <a:off x="5643563" y="3786188"/>
            <a:ext cx="1171575" cy="257175"/>
          </a:xfrm>
          <a:prstGeom prst="rightArrow">
            <a:avLst>
              <a:gd name="adj1" fmla="val 50000"/>
              <a:gd name="adj2" fmla="val 5000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zh-TW" sz="5400" smtClean="0"/>
              <a:t>Macro processor</a:t>
            </a:r>
            <a:br>
              <a:rPr lang="en-US" altLang="zh-TW" sz="5400" smtClean="0"/>
            </a:br>
            <a:endParaRPr lang="en-US" sz="5400" smtClean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14888"/>
          </a:xfrm>
        </p:spPr>
        <p:txBody>
          <a:bodyPr/>
          <a:lstStyle/>
          <a:p>
            <a:endParaRPr lang="en-US" smtClean="0"/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471488" y="3186113"/>
            <a:ext cx="2300287" cy="10001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altLang="zh-TW" sz="2400"/>
              <a:t>Source Code</a:t>
            </a:r>
          </a:p>
          <a:p>
            <a:pPr algn="ctr"/>
            <a:r>
              <a:rPr lang="en-US" altLang="zh-TW"/>
              <a:t>(with macro)</a:t>
            </a:r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6772275" y="3143250"/>
            <a:ext cx="2057400" cy="9715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altLang="zh-TW"/>
              <a:t>  </a:t>
            </a:r>
          </a:p>
          <a:p>
            <a:r>
              <a:rPr lang="en-US" altLang="zh-TW"/>
              <a:t>Expanded   Source Code</a:t>
            </a:r>
            <a:endParaRPr lang="en-US"/>
          </a:p>
        </p:txBody>
      </p:sp>
      <p:sp>
        <p:nvSpPr>
          <p:cNvPr id="22534" name="Rectangle 5"/>
          <p:cNvSpPr>
            <a:spLocks noChangeArrowheads="1"/>
          </p:cNvSpPr>
          <p:nvPr/>
        </p:nvSpPr>
        <p:spPr bwMode="auto">
          <a:xfrm>
            <a:off x="4229100" y="2114550"/>
            <a:ext cx="1757363" cy="35433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Macro processor </a:t>
            </a:r>
          </a:p>
        </p:txBody>
      </p:sp>
      <p:sp>
        <p:nvSpPr>
          <p:cNvPr id="22535" name="Right Arrow 6"/>
          <p:cNvSpPr>
            <a:spLocks noChangeArrowheads="1"/>
          </p:cNvSpPr>
          <p:nvPr/>
        </p:nvSpPr>
        <p:spPr bwMode="auto">
          <a:xfrm>
            <a:off x="2743200" y="3529013"/>
            <a:ext cx="1485900" cy="357187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Right Arrow 7"/>
          <p:cNvSpPr>
            <a:spLocks noChangeArrowheads="1"/>
          </p:cNvSpPr>
          <p:nvPr/>
        </p:nvSpPr>
        <p:spPr bwMode="auto">
          <a:xfrm>
            <a:off x="5986463" y="3571875"/>
            <a:ext cx="828675" cy="257175"/>
          </a:xfrm>
          <a:prstGeom prst="rightArrow">
            <a:avLst>
              <a:gd name="adj1" fmla="val 50000"/>
              <a:gd name="adj2" fmla="val 5000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zh-TW" sz="5400" smtClean="0"/>
              <a:t>Text editor</a:t>
            </a:r>
            <a:br>
              <a:rPr lang="en-US" altLang="zh-TW" sz="5400" smtClean="0"/>
            </a:br>
            <a:endParaRPr lang="en-US" sz="5400" smtClean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mtClean="0"/>
              <a:t>   A </a:t>
            </a:r>
            <a:r>
              <a:rPr lang="en-US" b="1" smtClean="0"/>
              <a:t>text editor</a:t>
            </a:r>
            <a:r>
              <a:rPr lang="en-US" smtClean="0"/>
              <a:t> is a type of program used for editing plain text files.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UNIT-I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43850" cy="2714625"/>
          </a:xfrm>
        </p:spPr>
        <p:txBody>
          <a:bodyPr/>
          <a:lstStyle/>
          <a:p>
            <a:pPr eaLnBrk="1" hangingPunct="1">
              <a:buFont typeface="Wingdings" pitchFamily="2" charset="2"/>
              <a:buChar char="§"/>
            </a:pPr>
            <a:r>
              <a:rPr lang="en-US" sz="2800" smtClean="0"/>
              <a:t>   Introduction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sz="2800" smtClean="0"/>
              <a:t>   System Software and Machine Architecture 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sz="2800" smtClean="0"/>
              <a:t>   The Simplified Instructional Computer (SIC) 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sz="2800" smtClean="0"/>
              <a:t>   Traditional (CISC) Machines 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sz="2800" smtClean="0"/>
              <a:t>    RISC Machines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zh-TW" sz="5400" smtClean="0"/>
              <a:t>Debugger</a:t>
            </a:r>
            <a:br>
              <a:rPr lang="en-US" altLang="zh-TW" sz="5400" smtClean="0"/>
            </a:br>
            <a:endParaRPr lang="en-US" sz="5400" smtClean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Tx/>
              <a:buNone/>
            </a:pPr>
            <a:r>
              <a:rPr lang="en-US" smtClean="0"/>
              <a:t>   A </a:t>
            </a:r>
            <a:r>
              <a:rPr lang="en-US" b="1" smtClean="0"/>
              <a:t>debugger</a:t>
            </a:r>
            <a:r>
              <a:rPr lang="en-US" smtClean="0"/>
              <a:t> or </a:t>
            </a:r>
            <a:r>
              <a:rPr lang="en-US" b="1" smtClean="0"/>
              <a:t>debugging tool</a:t>
            </a:r>
            <a:r>
              <a:rPr lang="en-US" smtClean="0"/>
              <a:t> is a computer program that is used to test and debug other programs.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smtClean="0"/>
              <a:t>System Software and Machine Architecture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smtClean="0"/>
              <a:t>Machine</a:t>
            </a:r>
            <a:r>
              <a:rPr lang="en-US" altLang="zh-TW" sz="2800" smtClean="0">
                <a:solidFill>
                  <a:srgbClr val="0000FF"/>
                </a:solidFill>
              </a:rPr>
              <a:t> dependency </a:t>
            </a:r>
            <a:r>
              <a:rPr lang="en-US" altLang="zh-TW" sz="2800" smtClean="0"/>
              <a:t>of system software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Machine code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Instruction formats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Addressing mode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Registers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smtClean="0"/>
              <a:t>Machine </a:t>
            </a:r>
            <a:r>
              <a:rPr lang="en-US" altLang="zh-TW" sz="2800" smtClean="0">
                <a:solidFill>
                  <a:srgbClr val="0000FF"/>
                </a:solidFill>
              </a:rPr>
              <a:t>independency </a:t>
            </a:r>
            <a:r>
              <a:rPr lang="en-US" altLang="zh-TW" sz="2800" smtClean="0"/>
              <a:t>of system software</a:t>
            </a:r>
            <a:endParaRPr lang="en-US" altLang="zh-TW" sz="2800" smtClean="0">
              <a:solidFill>
                <a:srgbClr val="0000FF"/>
              </a:solidFill>
            </a:endParaRP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Code optimization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Subprogram linking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smtClean="0"/>
              <a:t>System Software and Architecture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zh-TW" smtClean="0"/>
              <a:t>System software will be discussed: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zh-TW" smtClean="0"/>
              <a:t>The basic functions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zh-TW" smtClean="0"/>
              <a:t>Machine-dependent functions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zh-TW" smtClean="0"/>
              <a:t>Machine-independent functions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zh-TW" smtClean="0"/>
              <a:t>Design options (single-pass vs. multi-pass)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zh-TW" smtClean="0"/>
              <a:t>Examples of implementations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4000" smtClean="0"/>
              <a:t>Simplified Instructional Computer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SIC and SIC/XE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buFontTx/>
              <a:buNone/>
            </a:pPr>
            <a:r>
              <a:rPr lang="en-US" sz="2800" smtClean="0"/>
              <a:t>   The </a:t>
            </a:r>
            <a:r>
              <a:rPr lang="en-US" sz="2800" b="1" smtClean="0"/>
              <a:t>Simplified Instructional Computer</a:t>
            </a:r>
            <a:r>
              <a:rPr lang="en-US" sz="2800" smtClean="0"/>
              <a:t> is a hypothetical computer, that is used as a base to explain the operation of a real computer.</a:t>
            </a:r>
          </a:p>
          <a:p>
            <a:pPr algn="just" eaLnBrk="1" hangingPunct="1">
              <a:buFontTx/>
              <a:buNone/>
            </a:pPr>
            <a:endParaRPr lang="en-US" altLang="zh-TW" sz="2800" smtClean="0"/>
          </a:p>
          <a:p>
            <a:pPr eaLnBrk="1" hangingPunct="1">
              <a:buFontTx/>
              <a:buNone/>
            </a:pPr>
            <a:r>
              <a:rPr lang="en-US" altLang="zh-TW" sz="2800" smtClean="0"/>
              <a:t>Two versions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Standard model (</a:t>
            </a:r>
            <a:r>
              <a:rPr lang="en-US" altLang="zh-TW" sz="2400" smtClean="0">
                <a:solidFill>
                  <a:srgbClr val="0000FF"/>
                </a:solidFill>
              </a:rPr>
              <a:t>SIC</a:t>
            </a:r>
            <a:r>
              <a:rPr lang="en-US" altLang="zh-TW" sz="2400" smtClean="0"/>
              <a:t>) and an XE version (</a:t>
            </a:r>
            <a:r>
              <a:rPr lang="en-US" altLang="zh-TW" sz="2400" smtClean="0">
                <a:solidFill>
                  <a:srgbClr val="0000FF"/>
                </a:solidFill>
              </a:rPr>
              <a:t>SIC/XE</a:t>
            </a:r>
            <a:r>
              <a:rPr lang="en-US" altLang="zh-TW" sz="2400" smtClean="0"/>
              <a:t>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Upward compatible</a:t>
            </a:r>
          </a:p>
          <a:p>
            <a:pPr lvl="2" eaLnBrk="1" hangingPunct="1"/>
            <a:r>
              <a:rPr lang="en-US" altLang="zh-TW" sz="2000" smtClean="0"/>
              <a:t>Programs for SIC can run on SIC/XE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2970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077450" cy="728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mtClean="0"/>
              <a:t>Registers</a:t>
            </a:r>
          </a:p>
        </p:txBody>
      </p:sp>
      <p:pic>
        <p:nvPicPr>
          <p:cNvPr id="30723" name="Picture 4" descr="g01"/>
          <p:cNvPicPr>
            <a:picLocks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19088" y="2762250"/>
            <a:ext cx="8496300" cy="3806825"/>
          </a:xfrm>
          <a:noFill/>
        </p:spPr>
      </p:pic>
      <p:sp>
        <p:nvSpPr>
          <p:cNvPr id="30724" name="Rectangle 7"/>
          <p:cNvSpPr>
            <a:spLocks noChangeArrowheads="1"/>
          </p:cNvSpPr>
          <p:nvPr/>
        </p:nvSpPr>
        <p:spPr bwMode="auto">
          <a:xfrm>
            <a:off x="457200" y="1600200"/>
            <a:ext cx="4038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</a:pPr>
            <a:r>
              <a:rPr lang="en-US" altLang="zh-TW" sz="2400"/>
              <a:t>Five 24-bit registers</a:t>
            </a: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727075" y="4535488"/>
            <a:ext cx="2949575" cy="3762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00FF"/>
                </a:solidFill>
              </a:rPr>
              <a:t>3-7: reserved for future use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Memory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lvl="1" eaLnBrk="1" hangingPunct="1">
              <a:buFontTx/>
              <a:buNone/>
            </a:pPr>
            <a:endParaRPr lang="en-US" altLang="zh-TW" sz="2400" smtClean="0"/>
          </a:p>
        </p:txBody>
      </p:sp>
      <p:grpSp>
        <p:nvGrpSpPr>
          <p:cNvPr id="1029" name="Group 20"/>
          <p:cNvGrpSpPr>
            <a:grpSpLocks/>
          </p:cNvGrpSpPr>
          <p:nvPr/>
        </p:nvGrpSpPr>
        <p:grpSpPr bwMode="auto">
          <a:xfrm>
            <a:off x="1692275" y="3578225"/>
            <a:ext cx="5616575" cy="431800"/>
            <a:chOff x="1066" y="1434"/>
            <a:chExt cx="3538" cy="272"/>
          </a:xfrm>
        </p:grpSpPr>
        <p:sp>
          <p:nvSpPr>
            <p:cNvPr id="1036" name="Rectangle 4"/>
            <p:cNvSpPr>
              <a:spLocks noChangeArrowheads="1"/>
            </p:cNvSpPr>
            <p:nvPr/>
          </p:nvSpPr>
          <p:spPr bwMode="auto">
            <a:xfrm>
              <a:off x="1066" y="1434"/>
              <a:ext cx="3538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7" name="Line 5"/>
            <p:cNvSpPr>
              <a:spLocks noChangeShapeType="1"/>
            </p:cNvSpPr>
            <p:nvPr/>
          </p:nvSpPr>
          <p:spPr bwMode="auto">
            <a:xfrm>
              <a:off x="1292" y="1434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" name="Line 6"/>
            <p:cNvSpPr>
              <a:spLocks noChangeShapeType="1"/>
            </p:cNvSpPr>
            <p:nvPr/>
          </p:nvSpPr>
          <p:spPr bwMode="auto">
            <a:xfrm>
              <a:off x="1519" y="1434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9" name="Line 8"/>
            <p:cNvSpPr>
              <a:spLocks noChangeShapeType="1"/>
            </p:cNvSpPr>
            <p:nvPr/>
          </p:nvSpPr>
          <p:spPr bwMode="auto">
            <a:xfrm>
              <a:off x="1746" y="1434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0" name="Line 9"/>
            <p:cNvSpPr>
              <a:spLocks noChangeShapeType="1"/>
            </p:cNvSpPr>
            <p:nvPr/>
          </p:nvSpPr>
          <p:spPr bwMode="auto">
            <a:xfrm>
              <a:off x="1973" y="1434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1" name="Line 10"/>
            <p:cNvSpPr>
              <a:spLocks noChangeShapeType="1"/>
            </p:cNvSpPr>
            <p:nvPr/>
          </p:nvSpPr>
          <p:spPr bwMode="auto">
            <a:xfrm>
              <a:off x="2199" y="1434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2" name="Line 11"/>
            <p:cNvSpPr>
              <a:spLocks noChangeShapeType="1"/>
            </p:cNvSpPr>
            <p:nvPr/>
          </p:nvSpPr>
          <p:spPr bwMode="auto">
            <a:xfrm>
              <a:off x="2426" y="1434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3" name="Line 12"/>
            <p:cNvSpPr>
              <a:spLocks noChangeShapeType="1"/>
            </p:cNvSpPr>
            <p:nvPr/>
          </p:nvSpPr>
          <p:spPr bwMode="auto">
            <a:xfrm>
              <a:off x="4150" y="1434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4" name="Line 13"/>
            <p:cNvSpPr>
              <a:spLocks noChangeShapeType="1"/>
            </p:cNvSpPr>
            <p:nvPr/>
          </p:nvSpPr>
          <p:spPr bwMode="auto">
            <a:xfrm>
              <a:off x="4377" y="1434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5" name="Line 14"/>
            <p:cNvSpPr>
              <a:spLocks noChangeShapeType="1"/>
            </p:cNvSpPr>
            <p:nvPr/>
          </p:nvSpPr>
          <p:spPr bwMode="auto">
            <a:xfrm>
              <a:off x="2653" y="1434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30" name="AutoShape 16"/>
          <p:cNvSpPr>
            <a:spLocks/>
          </p:cNvSpPr>
          <p:nvPr/>
        </p:nvSpPr>
        <p:spPr bwMode="auto">
          <a:xfrm rot="-5400000">
            <a:off x="4248150" y="1597025"/>
            <a:ext cx="431800" cy="5257800"/>
          </a:xfrm>
          <a:prstGeom prst="leftBrace">
            <a:avLst>
              <a:gd name="adj1" fmla="val 10147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26" name="Object 18"/>
          <p:cNvGraphicFramePr>
            <a:graphicFrameLocks noChangeAspect="1"/>
          </p:cNvGraphicFramePr>
          <p:nvPr>
            <p:ph sz="half" idx="2"/>
          </p:nvPr>
        </p:nvGraphicFramePr>
        <p:xfrm>
          <a:off x="3779838" y="4514850"/>
          <a:ext cx="1868487" cy="390525"/>
        </p:xfrm>
        <a:graphic>
          <a:graphicData uri="http://schemas.openxmlformats.org/presentationml/2006/ole">
            <p:oleObj spid="_x0000_s1026" name="方程式" r:id="rId3" imgW="1091880" imgH="228600" progId="Equation.3">
              <p:embed/>
            </p:oleObj>
          </a:graphicData>
        </a:graphic>
      </p:graphicFrame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2051050" y="2954338"/>
            <a:ext cx="2914650" cy="1058862"/>
            <a:chOff x="1292" y="1861"/>
            <a:chExt cx="1836" cy="667"/>
          </a:xfrm>
        </p:grpSpPr>
        <p:sp>
          <p:nvSpPr>
            <p:cNvPr id="1033" name="AutoShape 21"/>
            <p:cNvSpPr>
              <a:spLocks/>
            </p:cNvSpPr>
            <p:nvPr/>
          </p:nvSpPr>
          <p:spPr bwMode="auto">
            <a:xfrm rot="5400000" flipV="1">
              <a:off x="1973" y="1911"/>
              <a:ext cx="181" cy="453"/>
            </a:xfrm>
            <a:prstGeom prst="leftBrace">
              <a:avLst>
                <a:gd name="adj1" fmla="val 2085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" name="Text Box 22"/>
            <p:cNvSpPr txBox="1">
              <a:spLocks noChangeArrowheads="1"/>
            </p:cNvSpPr>
            <p:nvPr/>
          </p:nvSpPr>
          <p:spPr bwMode="auto">
            <a:xfrm>
              <a:off x="1292" y="1861"/>
              <a:ext cx="18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A </a:t>
              </a:r>
              <a:r>
                <a:rPr lang="en-US" altLang="zh-TW" i="1">
                  <a:solidFill>
                    <a:srgbClr val="0000FF"/>
                  </a:solidFill>
                </a:rPr>
                <a:t>word</a:t>
              </a:r>
              <a:r>
                <a:rPr lang="en-US" altLang="zh-TW"/>
                <a:t> (3 bytes, or 24 bits)</a:t>
              </a:r>
            </a:p>
          </p:txBody>
        </p:sp>
        <p:sp>
          <p:nvSpPr>
            <p:cNvPr id="1035" name="Rectangle 23"/>
            <p:cNvSpPr>
              <a:spLocks noChangeArrowheads="1"/>
            </p:cNvSpPr>
            <p:nvPr/>
          </p:nvSpPr>
          <p:spPr bwMode="auto">
            <a:xfrm>
              <a:off x="1746" y="2255"/>
              <a:ext cx="680" cy="273"/>
            </a:xfrm>
            <a:prstGeom prst="rect">
              <a:avLst/>
            </a:prstGeom>
            <a:noFill/>
            <a:ln w="38100">
              <a:solidFill>
                <a:srgbClr val="CC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2" name="Text Box 26"/>
          <p:cNvSpPr txBox="1">
            <a:spLocks noChangeArrowheads="1"/>
          </p:cNvSpPr>
          <p:nvPr/>
        </p:nvSpPr>
        <p:spPr bwMode="auto">
          <a:xfrm>
            <a:off x="4995863" y="3244850"/>
            <a:ext cx="742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440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Data Formats</a:t>
            </a:r>
            <a:br>
              <a:rPr lang="en-US" altLang="zh-TW" smtClean="0"/>
            </a:br>
            <a:endParaRPr lang="en-US" smtClean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 charset="2"/>
              <a:buChar char="§"/>
            </a:pPr>
            <a:r>
              <a:rPr lang="en-US" altLang="zh-TW" smtClean="0"/>
              <a:t>Integers are stored as 24-bit binary numbers;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zh-TW" smtClean="0"/>
              <a:t> 2’s complement representation is used for negative values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zh-TW" smtClean="0"/>
              <a:t>No floating-point hardware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Instruction formats</a:t>
            </a:r>
            <a:br>
              <a:rPr lang="en-US" altLang="zh-TW" smtClean="0"/>
            </a:br>
            <a:endParaRPr lang="en-US" altLang="zh-TW" smtClean="0"/>
          </a:p>
        </p:txBody>
      </p:sp>
      <p:pic>
        <p:nvPicPr>
          <p:cNvPr id="32771" name="Picture 4" descr="g02"/>
          <p:cNvPicPr>
            <a:picLocks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66738" y="3338513"/>
            <a:ext cx="7559675" cy="1233487"/>
          </a:xfrm>
          <a:noFill/>
        </p:spPr>
      </p:pic>
      <p:sp>
        <p:nvSpPr>
          <p:cNvPr id="32772" name="AutoShape 6"/>
          <p:cNvSpPr>
            <a:spLocks/>
          </p:cNvSpPr>
          <p:nvPr/>
        </p:nvSpPr>
        <p:spPr bwMode="auto">
          <a:xfrm rot="5400000" flipV="1">
            <a:off x="4026694" y="-29369"/>
            <a:ext cx="650875" cy="6748463"/>
          </a:xfrm>
          <a:prstGeom prst="leftBrace">
            <a:avLst>
              <a:gd name="adj1" fmla="val 8630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endParaRPr lang="en-US"/>
          </a:p>
        </p:txBody>
      </p:sp>
      <p:sp>
        <p:nvSpPr>
          <p:cNvPr id="32773" name="Text Box 11"/>
          <p:cNvSpPr txBox="1">
            <a:spLocks noChangeArrowheads="1"/>
          </p:cNvSpPr>
          <p:nvPr/>
        </p:nvSpPr>
        <p:spPr bwMode="auto">
          <a:xfrm>
            <a:off x="3975100" y="2722563"/>
            <a:ext cx="857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24 bits</a:t>
            </a:r>
          </a:p>
        </p:txBody>
      </p:sp>
      <p:sp>
        <p:nvSpPr>
          <p:cNvPr id="17420" name="AutoShape 12"/>
          <p:cNvSpPr>
            <a:spLocks/>
          </p:cNvSpPr>
          <p:nvPr/>
        </p:nvSpPr>
        <p:spPr bwMode="auto">
          <a:xfrm>
            <a:off x="4051300" y="5110163"/>
            <a:ext cx="4306888" cy="376237"/>
          </a:xfrm>
          <a:prstGeom prst="borderCallout2">
            <a:avLst>
              <a:gd name="adj1" fmla="val 30380"/>
              <a:gd name="adj2" fmla="val -1769"/>
              <a:gd name="adj3" fmla="val 30380"/>
              <a:gd name="adj4" fmla="val -8292"/>
              <a:gd name="adj5" fmla="val -197468"/>
              <a:gd name="adj6" fmla="val -1507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/>
              <a:t>To indicate indexed-addressing mode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SYSTEM SOFTWARE</a:t>
            </a:r>
            <a:endParaRPr lang="en-US" smtClean="0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Tx/>
              <a:buNone/>
            </a:pPr>
            <a:r>
              <a:rPr lang="en-US" altLang="zh-TW" smtClean="0"/>
              <a:t>   System software consists of a variety of programs that support the operation of a computer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Addressing modes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endParaRPr lang="en-US" altLang="zh-TW" sz="2800" smtClean="0"/>
          </a:p>
        </p:txBody>
      </p:sp>
      <p:pic>
        <p:nvPicPr>
          <p:cNvPr id="33796" name="Picture 4" descr="g03"/>
          <p:cNvPicPr>
            <a:picLocks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2994025"/>
            <a:ext cx="8229600" cy="2366963"/>
          </a:xfrm>
          <a:noFill/>
        </p:spPr>
      </p:pic>
      <p:sp>
        <p:nvSpPr>
          <p:cNvPr id="33797" name="AutoShape 6"/>
          <p:cNvSpPr>
            <a:spLocks/>
          </p:cNvSpPr>
          <p:nvPr/>
        </p:nvSpPr>
        <p:spPr bwMode="auto">
          <a:xfrm>
            <a:off x="973138" y="5588000"/>
            <a:ext cx="5110162" cy="404813"/>
          </a:xfrm>
          <a:prstGeom prst="borderCallout2">
            <a:avLst>
              <a:gd name="adj1" fmla="val 28236"/>
              <a:gd name="adj2" fmla="val 101491"/>
              <a:gd name="adj3" fmla="val 28236"/>
              <a:gd name="adj4" fmla="val 105435"/>
              <a:gd name="adj5" fmla="val -167060"/>
              <a:gd name="adj6" fmla="val 11649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/>
              <a:t>( ): </a:t>
            </a:r>
            <a:r>
              <a:rPr lang="en-US" altLang="zh-TW">
                <a:solidFill>
                  <a:srgbClr val="CC3300"/>
                </a:solidFill>
              </a:rPr>
              <a:t>Contents</a:t>
            </a:r>
            <a:r>
              <a:rPr lang="en-US" altLang="zh-TW"/>
              <a:t> of a register or a memory location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Direct Addressing</a:t>
            </a:r>
          </a:p>
        </p:txBody>
      </p:sp>
      <p:sp>
        <p:nvSpPr>
          <p:cNvPr id="34819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86750" cy="4914900"/>
          </a:xfrm>
        </p:spPr>
        <p:txBody>
          <a:bodyPr/>
          <a:lstStyle/>
          <a:p>
            <a:pPr>
              <a:buFontTx/>
              <a:buNone/>
            </a:pPr>
            <a:r>
              <a:rPr lang="en-US" smtClean="0"/>
              <a:t>Address            Statement </a:t>
            </a:r>
          </a:p>
          <a:p>
            <a:pPr>
              <a:buFontTx/>
              <a:buNone/>
            </a:pPr>
            <a:r>
              <a:rPr lang="en-US" smtClean="0">
                <a:solidFill>
                  <a:srgbClr val="FF0000"/>
                </a:solidFill>
              </a:rPr>
              <a:t>1000   	         LDA     TEN</a:t>
            </a:r>
          </a:p>
          <a:p>
            <a:pPr>
              <a:buFontTx/>
              <a:buNone/>
            </a:pPr>
            <a:r>
              <a:rPr lang="en-US" smtClean="0"/>
              <a:t>  ……                …….     ……</a:t>
            </a:r>
          </a:p>
          <a:p>
            <a:pPr>
              <a:buFontTx/>
              <a:buNone/>
            </a:pPr>
            <a:r>
              <a:rPr lang="en-US" smtClean="0"/>
              <a:t>  .…..                …….     ……   </a:t>
            </a:r>
          </a:p>
          <a:p>
            <a:pPr>
              <a:buFontTx/>
              <a:buNone/>
            </a:pPr>
            <a:r>
              <a:rPr lang="en-US" smtClean="0"/>
              <a:t> 1050      TEN   WORD   10</a:t>
            </a:r>
          </a:p>
          <a:p>
            <a:pPr>
              <a:buFontTx/>
              <a:buNone/>
            </a:pPr>
            <a:endParaRPr lang="en-US" smtClean="0"/>
          </a:p>
          <a:p>
            <a:pPr>
              <a:buFontTx/>
              <a:buNone/>
            </a:pPr>
            <a:r>
              <a:rPr lang="en-US" smtClean="0"/>
              <a:t>Target Address=Address</a:t>
            </a:r>
          </a:p>
          <a:p>
            <a:pPr>
              <a:buFontTx/>
              <a:buNone/>
            </a:pPr>
            <a:r>
              <a:rPr lang="en-US" smtClean="0"/>
              <a:t>TA=1050</a:t>
            </a:r>
          </a:p>
          <a:p>
            <a:pPr>
              <a:buFontTx/>
              <a:buNone/>
            </a:pPr>
            <a:endParaRPr lang="en-US" smtClean="0"/>
          </a:p>
          <a:p>
            <a:pPr>
              <a:buFontTx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Indexed Addressing</a:t>
            </a:r>
          </a:p>
        </p:txBody>
      </p:sp>
      <p:sp>
        <p:nvSpPr>
          <p:cNvPr id="3584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186738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smtClean="0"/>
              <a:t>Address            Statement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b="1" smtClean="0"/>
              <a:t> 1000</a:t>
            </a:r>
            <a:r>
              <a:rPr lang="en-US" altLang="zh-TW" sz="2400" b="1" smtClean="0"/>
              <a:t>                    LDX      ZERO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400" b="1" smtClean="0">
                <a:solidFill>
                  <a:srgbClr val="FF0000"/>
                </a:solidFill>
              </a:rPr>
              <a:t>                             LDCH   STR1 , X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400" b="1" smtClean="0"/>
              <a:t> ……                    ………   …………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400" b="1" smtClean="0"/>
              <a:t> ……	                   ………   ………….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TW" sz="2400" b="1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400" b="1" smtClean="0"/>
              <a:t>  1050    ZERO      WORD        0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400" b="1" smtClean="0"/>
              <a:t>  1053    STR1       BYTE     C ‘ TEST’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TW" sz="2400" b="1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400" b="1" smtClean="0"/>
              <a:t>TA=Address+[x]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400" b="1" smtClean="0"/>
              <a:t> TA=1053+0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b="1" smtClean="0"/>
              <a:t>          </a:t>
            </a: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mtClean="0"/>
              <a:t>Instruction set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Load and store registers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1800" smtClean="0"/>
              <a:t>LDA, LDX, STA, STX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Integer arithmetic operations (involve register A and a word in memory, save result in </a:t>
            </a:r>
            <a:r>
              <a:rPr lang="en-US" altLang="zh-TW" sz="2000" smtClean="0">
                <a:solidFill>
                  <a:srgbClr val="CC3300"/>
                </a:solidFill>
              </a:rPr>
              <a:t>A</a:t>
            </a:r>
            <a:r>
              <a:rPr lang="en-US" altLang="zh-TW" sz="2000" smtClean="0"/>
              <a:t>)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1800" smtClean="0"/>
              <a:t>ADD, SUB, MUL, DIV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Comparison (involves register A and a word in memory, save result in the </a:t>
            </a:r>
            <a:r>
              <a:rPr lang="en-US" altLang="zh-TW" sz="2000" smtClean="0">
                <a:solidFill>
                  <a:srgbClr val="CC3300"/>
                </a:solidFill>
              </a:rPr>
              <a:t>condition code</a:t>
            </a:r>
            <a:r>
              <a:rPr lang="en-US" altLang="zh-TW" sz="2000" smtClean="0"/>
              <a:t> (CC) of SW)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1800" smtClean="0"/>
              <a:t>COMP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Conditional jump instructions (according to CC)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1800" smtClean="0"/>
              <a:t>JLE, JEQ, JGT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Subroutine linkage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1800" smtClean="0"/>
              <a:t>JSUB (jumps and places the return address in register </a:t>
            </a:r>
            <a:r>
              <a:rPr lang="en-US" altLang="zh-TW" sz="1800" smtClean="0">
                <a:solidFill>
                  <a:srgbClr val="CC3300"/>
                </a:solidFill>
              </a:rPr>
              <a:t>L</a:t>
            </a:r>
            <a:r>
              <a:rPr lang="en-US" altLang="zh-TW" sz="1800" smtClean="0"/>
              <a:t>)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1800" smtClean="0"/>
              <a:t>RSUB (returns to the address in </a:t>
            </a:r>
            <a:r>
              <a:rPr lang="en-US" altLang="zh-TW" sz="1800" smtClean="0">
                <a:solidFill>
                  <a:srgbClr val="CC3300"/>
                </a:solidFill>
              </a:rPr>
              <a:t>L</a:t>
            </a:r>
            <a:r>
              <a:rPr lang="en-US" altLang="zh-TW" sz="180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SIC Architecture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800" smtClean="0"/>
              <a:t>Input and output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Each IO device is assigned a unique 8-bit code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Three instructions: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z="2000" smtClean="0"/>
              <a:t>Test device (TD): </a:t>
            </a:r>
          </a:p>
          <a:p>
            <a:pPr lvl="3" eaLnBrk="1" hangingPunct="1">
              <a:buFont typeface="Wingdings" pitchFamily="2" charset="2"/>
              <a:buChar char="§"/>
            </a:pPr>
            <a:r>
              <a:rPr lang="en-US" altLang="zh-TW" sz="1800" smtClean="0"/>
              <a:t>Test whether the device is ready to send/receive</a:t>
            </a:r>
          </a:p>
          <a:p>
            <a:pPr lvl="3" eaLnBrk="1" hangingPunct="1">
              <a:buFont typeface="Wingdings" pitchFamily="2" charset="2"/>
              <a:buChar char="§"/>
            </a:pPr>
            <a:r>
              <a:rPr lang="en-US" altLang="zh-TW" sz="1800" smtClean="0"/>
              <a:t>Test result is set in CC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z="2000" smtClean="0"/>
              <a:t>Read data (RD): read one byte from the device to register A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z="2000" smtClean="0"/>
              <a:t>Write data (WD): write one byte from register A to the device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SIC/XE Architecture</a:t>
            </a:r>
            <a:endParaRPr lang="en-US" smtClean="0"/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3994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8" y="0"/>
            <a:ext cx="89249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Registers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6973888" cy="517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smtClean="0"/>
              <a:t> 4 additional registers</a:t>
            </a:r>
          </a:p>
        </p:txBody>
      </p:sp>
      <p:pic>
        <p:nvPicPr>
          <p:cNvPr id="40964" name="Picture 4" descr="g01"/>
          <p:cNvPicPr>
            <a:picLocks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31763" y="2117725"/>
            <a:ext cx="5835650" cy="2616200"/>
          </a:xfrm>
          <a:noFill/>
          <a:ln w="28575">
            <a:solidFill>
              <a:srgbClr val="FFCC99"/>
            </a:solidFill>
          </a:ln>
        </p:spPr>
      </p:pic>
      <p:pic>
        <p:nvPicPr>
          <p:cNvPr id="40965" name="Picture 6" descr="g04"/>
          <p:cNvPicPr>
            <a:picLocks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1901825" y="4338638"/>
            <a:ext cx="7185025" cy="2265362"/>
          </a:xfrm>
          <a:noFill/>
          <a:ln w="38100">
            <a:solidFill>
              <a:srgbClr val="993300"/>
            </a:solidFill>
          </a:ln>
        </p:spPr>
      </p:pic>
      <p:sp>
        <p:nvSpPr>
          <p:cNvPr id="40966" name="Line 9"/>
          <p:cNvSpPr>
            <a:spLocks noChangeShapeType="1"/>
          </p:cNvSpPr>
          <p:nvPr/>
        </p:nvSpPr>
        <p:spPr bwMode="auto">
          <a:xfrm flipV="1">
            <a:off x="7359650" y="6327775"/>
            <a:ext cx="769938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Memory</a:t>
            </a:r>
          </a:p>
        </p:txBody>
      </p:sp>
      <p:grpSp>
        <p:nvGrpSpPr>
          <p:cNvPr id="2052" name="Group 4"/>
          <p:cNvGrpSpPr>
            <a:grpSpLocks/>
          </p:cNvGrpSpPr>
          <p:nvPr/>
        </p:nvGrpSpPr>
        <p:grpSpPr bwMode="auto">
          <a:xfrm>
            <a:off x="1692275" y="3578225"/>
            <a:ext cx="5616575" cy="431800"/>
            <a:chOff x="1066" y="1434"/>
            <a:chExt cx="3538" cy="272"/>
          </a:xfrm>
        </p:grpSpPr>
        <p:sp>
          <p:nvSpPr>
            <p:cNvPr id="2059" name="Rectangle 5"/>
            <p:cNvSpPr>
              <a:spLocks noChangeArrowheads="1"/>
            </p:cNvSpPr>
            <p:nvPr/>
          </p:nvSpPr>
          <p:spPr bwMode="auto">
            <a:xfrm>
              <a:off x="1066" y="1434"/>
              <a:ext cx="3538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0" name="Line 6"/>
            <p:cNvSpPr>
              <a:spLocks noChangeShapeType="1"/>
            </p:cNvSpPr>
            <p:nvPr/>
          </p:nvSpPr>
          <p:spPr bwMode="auto">
            <a:xfrm>
              <a:off x="1292" y="1434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1" name="Line 7"/>
            <p:cNvSpPr>
              <a:spLocks noChangeShapeType="1"/>
            </p:cNvSpPr>
            <p:nvPr/>
          </p:nvSpPr>
          <p:spPr bwMode="auto">
            <a:xfrm>
              <a:off x="1519" y="1434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2" name="Line 8"/>
            <p:cNvSpPr>
              <a:spLocks noChangeShapeType="1"/>
            </p:cNvSpPr>
            <p:nvPr/>
          </p:nvSpPr>
          <p:spPr bwMode="auto">
            <a:xfrm>
              <a:off x="1746" y="1434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3" name="Line 9"/>
            <p:cNvSpPr>
              <a:spLocks noChangeShapeType="1"/>
            </p:cNvSpPr>
            <p:nvPr/>
          </p:nvSpPr>
          <p:spPr bwMode="auto">
            <a:xfrm>
              <a:off x="1973" y="1434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4" name="Line 10"/>
            <p:cNvSpPr>
              <a:spLocks noChangeShapeType="1"/>
            </p:cNvSpPr>
            <p:nvPr/>
          </p:nvSpPr>
          <p:spPr bwMode="auto">
            <a:xfrm>
              <a:off x="2199" y="1434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5" name="Line 11"/>
            <p:cNvSpPr>
              <a:spLocks noChangeShapeType="1"/>
            </p:cNvSpPr>
            <p:nvPr/>
          </p:nvSpPr>
          <p:spPr bwMode="auto">
            <a:xfrm>
              <a:off x="2426" y="1434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6" name="Line 12"/>
            <p:cNvSpPr>
              <a:spLocks noChangeShapeType="1"/>
            </p:cNvSpPr>
            <p:nvPr/>
          </p:nvSpPr>
          <p:spPr bwMode="auto">
            <a:xfrm>
              <a:off x="4150" y="1434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7" name="Line 13"/>
            <p:cNvSpPr>
              <a:spLocks noChangeShapeType="1"/>
            </p:cNvSpPr>
            <p:nvPr/>
          </p:nvSpPr>
          <p:spPr bwMode="auto">
            <a:xfrm>
              <a:off x="4377" y="1434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8" name="Line 14"/>
            <p:cNvSpPr>
              <a:spLocks noChangeShapeType="1"/>
            </p:cNvSpPr>
            <p:nvPr/>
          </p:nvSpPr>
          <p:spPr bwMode="auto">
            <a:xfrm>
              <a:off x="2653" y="1434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3" name="AutoShape 15"/>
          <p:cNvSpPr>
            <a:spLocks/>
          </p:cNvSpPr>
          <p:nvPr/>
        </p:nvSpPr>
        <p:spPr bwMode="auto">
          <a:xfrm rot="-5400000">
            <a:off x="4248150" y="1597025"/>
            <a:ext cx="431800" cy="5257800"/>
          </a:xfrm>
          <a:prstGeom prst="leftBrace">
            <a:avLst>
              <a:gd name="adj1" fmla="val 10147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050" name="Object 16"/>
          <p:cNvGraphicFramePr>
            <a:graphicFrameLocks noChangeAspect="1"/>
          </p:cNvGraphicFramePr>
          <p:nvPr>
            <p:ph sz="half" idx="2"/>
          </p:nvPr>
        </p:nvGraphicFramePr>
        <p:xfrm>
          <a:off x="3132138" y="4556125"/>
          <a:ext cx="3019425" cy="495300"/>
        </p:xfrm>
        <a:graphic>
          <a:graphicData uri="http://schemas.openxmlformats.org/presentationml/2006/ole">
            <p:oleObj spid="_x0000_s2050" name="方程式" r:id="rId3" imgW="1396800" imgH="228600" progId="Equation.3">
              <p:embed/>
            </p:oleObj>
          </a:graphicData>
        </a:graphic>
      </p:graphicFrame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2051050" y="2954338"/>
            <a:ext cx="2914650" cy="1058862"/>
            <a:chOff x="1292" y="1861"/>
            <a:chExt cx="1836" cy="667"/>
          </a:xfrm>
        </p:grpSpPr>
        <p:sp>
          <p:nvSpPr>
            <p:cNvPr id="2056" name="AutoShape 18"/>
            <p:cNvSpPr>
              <a:spLocks/>
            </p:cNvSpPr>
            <p:nvPr/>
          </p:nvSpPr>
          <p:spPr bwMode="auto">
            <a:xfrm rot="5400000" flipV="1">
              <a:off x="1973" y="1911"/>
              <a:ext cx="181" cy="453"/>
            </a:xfrm>
            <a:prstGeom prst="leftBrace">
              <a:avLst>
                <a:gd name="adj1" fmla="val 2085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7" name="Text Box 19"/>
            <p:cNvSpPr txBox="1">
              <a:spLocks noChangeArrowheads="1"/>
            </p:cNvSpPr>
            <p:nvPr/>
          </p:nvSpPr>
          <p:spPr bwMode="auto">
            <a:xfrm>
              <a:off x="1292" y="1861"/>
              <a:ext cx="18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A </a:t>
              </a:r>
              <a:r>
                <a:rPr lang="en-US" altLang="zh-TW" i="1"/>
                <a:t>word</a:t>
              </a:r>
              <a:r>
                <a:rPr lang="en-US" altLang="zh-TW"/>
                <a:t> (3 bytes, or 24 bits)</a:t>
              </a:r>
            </a:p>
          </p:txBody>
        </p:sp>
        <p:sp>
          <p:nvSpPr>
            <p:cNvPr id="2058" name="Rectangle 20"/>
            <p:cNvSpPr>
              <a:spLocks noChangeArrowheads="1"/>
            </p:cNvSpPr>
            <p:nvPr/>
          </p:nvSpPr>
          <p:spPr bwMode="auto">
            <a:xfrm>
              <a:off x="1746" y="2255"/>
              <a:ext cx="680" cy="273"/>
            </a:xfrm>
            <a:prstGeom prst="rect">
              <a:avLst/>
            </a:prstGeom>
            <a:noFill/>
            <a:ln w="38100">
              <a:solidFill>
                <a:srgbClr val="CC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55" name="Text Box 21"/>
          <p:cNvSpPr txBox="1">
            <a:spLocks noChangeArrowheads="1"/>
          </p:cNvSpPr>
          <p:nvPr/>
        </p:nvSpPr>
        <p:spPr bwMode="auto">
          <a:xfrm>
            <a:off x="4995863" y="3244850"/>
            <a:ext cx="742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440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mtClean="0"/>
              <a:t>Data formats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440738" cy="384810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400" smtClean="0">
                <a:solidFill>
                  <a:schemeClr val="bg2"/>
                </a:solidFill>
              </a:rPr>
              <a:t>Characters: 8-bit ASCII codes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400" smtClean="0">
                <a:solidFill>
                  <a:schemeClr val="bg2"/>
                </a:solidFill>
              </a:rPr>
              <a:t>Integers: 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>
                <a:solidFill>
                  <a:schemeClr val="bg2"/>
                </a:solidFill>
              </a:rPr>
              <a:t>24-bit binary numbers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>
                <a:solidFill>
                  <a:schemeClr val="bg2"/>
                </a:solidFill>
              </a:rPr>
              <a:t>2’s complement for negative values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400" smtClean="0"/>
              <a:t>Floating-point numbers (48 bits)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sign bit </a:t>
            </a:r>
            <a:r>
              <a:rPr lang="en-US" altLang="zh-TW" sz="2000" i="1" smtClean="0">
                <a:solidFill>
                  <a:srgbClr val="0000FF"/>
                </a:solidFill>
              </a:rPr>
              <a:t>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exponent </a:t>
            </a:r>
            <a:r>
              <a:rPr lang="en-US" altLang="zh-TW" sz="2000" i="1" smtClean="0">
                <a:solidFill>
                  <a:srgbClr val="0000FF"/>
                </a:solidFill>
              </a:rPr>
              <a:t>e</a:t>
            </a:r>
            <a:r>
              <a:rPr lang="en-US" altLang="zh-TW" sz="2000" smtClean="0"/>
              <a:t>: unsigned binary number between 0 and 2047value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fraction </a:t>
            </a:r>
            <a:r>
              <a:rPr lang="en-US" altLang="zh-TW" sz="2000" i="1" smtClean="0">
                <a:solidFill>
                  <a:srgbClr val="0000FF"/>
                </a:solidFill>
              </a:rPr>
              <a:t>f</a:t>
            </a:r>
            <a:r>
              <a:rPr lang="en-US" altLang="zh-TW" sz="2000" smtClean="0"/>
              <a:t>: a value between 0 and 1</a:t>
            </a:r>
          </a:p>
        </p:txBody>
      </p:sp>
      <p:pic>
        <p:nvPicPr>
          <p:cNvPr id="41988" name="Picture 4" descr="g05"/>
          <p:cNvPicPr>
            <a:picLocks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404938" y="5233988"/>
            <a:ext cx="6710362" cy="1136650"/>
          </a:xfrm>
          <a:noFill/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333750" y="5799138"/>
            <a:ext cx="5113338" cy="987425"/>
            <a:chOff x="2100" y="3653"/>
            <a:chExt cx="3221" cy="622"/>
          </a:xfrm>
        </p:grpSpPr>
        <p:sp>
          <p:nvSpPr>
            <p:cNvPr id="41990" name="Text Box 8"/>
            <p:cNvSpPr txBox="1">
              <a:spLocks noChangeArrowheads="1"/>
            </p:cNvSpPr>
            <p:nvPr/>
          </p:nvSpPr>
          <p:spPr bwMode="auto">
            <a:xfrm>
              <a:off x="2100" y="3653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rgbClr val="CC3300"/>
                  </a:solidFill>
                </a:rPr>
                <a:t>1</a:t>
              </a:r>
            </a:p>
          </p:txBody>
        </p:sp>
        <p:sp>
          <p:nvSpPr>
            <p:cNvPr id="41991" name="AutoShape 9"/>
            <p:cNvSpPr>
              <a:spLocks/>
            </p:cNvSpPr>
            <p:nvPr/>
          </p:nvSpPr>
          <p:spPr bwMode="auto">
            <a:xfrm>
              <a:off x="2523" y="4034"/>
              <a:ext cx="2798" cy="241"/>
            </a:xfrm>
            <a:prstGeom prst="borderCallout2">
              <a:avLst>
                <a:gd name="adj1" fmla="val 29875"/>
                <a:gd name="adj2" fmla="val -1718"/>
                <a:gd name="adj3" fmla="val 29875"/>
                <a:gd name="adj4" fmla="val -6468"/>
                <a:gd name="adj5" fmla="val -73028"/>
                <a:gd name="adj6" fmla="val -11403"/>
              </a:avLst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TW"/>
                <a:t>High-order bit must be 1 when normalized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SYSTEM SOFTWARE</a:t>
            </a:r>
            <a:endParaRPr lang="en-US" smtClean="0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Tx/>
              <a:buNone/>
            </a:pPr>
            <a:r>
              <a:rPr lang="en-US" b="1" smtClean="0"/>
              <a:t>   System software</a:t>
            </a:r>
            <a:r>
              <a:rPr lang="en-US" smtClean="0"/>
              <a:t> is computer software designed to operate and control the computer hardware and to provide a platform for running application software.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54062"/>
          </a:xfrm>
        </p:spPr>
        <p:txBody>
          <a:bodyPr/>
          <a:lstStyle/>
          <a:p>
            <a:pPr eaLnBrk="1" hangingPunct="1"/>
            <a:r>
              <a:rPr lang="en-US" altLang="zh-TW" smtClean="0"/>
              <a:t>Instruction formats</a:t>
            </a:r>
          </a:p>
        </p:txBody>
      </p:sp>
      <p:sp>
        <p:nvSpPr>
          <p:cNvPr id="43011" name="Rectangle 29"/>
          <p:cNvSpPr>
            <a:spLocks noChangeArrowheads="1"/>
          </p:cNvSpPr>
          <p:nvPr/>
        </p:nvSpPr>
        <p:spPr bwMode="auto">
          <a:xfrm>
            <a:off x="0" y="1073150"/>
            <a:ext cx="21209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Format 1 (1 byte):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238125" y="1585913"/>
          <a:ext cx="2576513" cy="428625"/>
        </p:xfrm>
        <a:graphic>
          <a:graphicData uri="http://schemas.openxmlformats.org/drawingml/2006/table">
            <a:tbl>
              <a:tblPr/>
              <a:tblGrid>
                <a:gridCol w="2576513"/>
              </a:tblGrid>
              <a:tr h="4286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{8}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3018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TW"/>
              <a:t/>
            </a:r>
            <a:br>
              <a:rPr lang="en-US" altLang="zh-TW"/>
            </a:br>
            <a:endParaRPr lang="en-US" altLang="zh-TW"/>
          </a:p>
        </p:txBody>
      </p:sp>
      <p:sp>
        <p:nvSpPr>
          <p:cNvPr id="43019" name="Rectangle 32"/>
          <p:cNvSpPr>
            <a:spLocks noChangeArrowheads="1"/>
          </p:cNvSpPr>
          <p:nvPr/>
        </p:nvSpPr>
        <p:spPr bwMode="auto">
          <a:xfrm>
            <a:off x="0" y="2373313"/>
            <a:ext cx="22494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Format 2 (2 bytes):</a:t>
            </a:r>
          </a:p>
        </p:txBody>
      </p: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180975" y="2908300"/>
          <a:ext cx="3790950" cy="477203"/>
        </p:xfrm>
        <a:graphic>
          <a:graphicData uri="http://schemas.openxmlformats.org/drawingml/2006/table">
            <a:tbl>
              <a:tblPr/>
              <a:tblGrid>
                <a:gridCol w="2043584"/>
                <a:gridCol w="752240"/>
                <a:gridCol w="995126"/>
              </a:tblGrid>
              <a:tr h="4772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{8}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r1 {4}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r2 {4}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3030" name="Rectangle 35"/>
          <p:cNvSpPr>
            <a:spLocks noChangeArrowheads="1"/>
          </p:cNvSpPr>
          <p:nvPr/>
        </p:nvSpPr>
        <p:spPr bwMode="auto">
          <a:xfrm>
            <a:off x="0" y="3716338"/>
            <a:ext cx="22494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Format 3 (3 bytes):</a:t>
            </a:r>
          </a:p>
        </p:txBody>
      </p:sp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323850" y="4364038"/>
          <a:ext cx="4476749" cy="465772"/>
        </p:xfrm>
        <a:graphic>
          <a:graphicData uri="http://schemas.openxmlformats.org/drawingml/2006/table">
            <a:tbl>
              <a:tblPr/>
              <a:tblGrid>
                <a:gridCol w="713277"/>
                <a:gridCol w="362126"/>
                <a:gridCol w="296285"/>
                <a:gridCol w="263364"/>
                <a:gridCol w="213984"/>
                <a:gridCol w="230445"/>
                <a:gridCol w="362129"/>
                <a:gridCol w="2035139"/>
              </a:tblGrid>
              <a:tr h="4657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</a:t>
                      </a:r>
                      <a:r>
                        <a:rPr lang="en-US" dirty="0" smtClean="0"/>
                        <a:t>{6}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displacement {12}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3051" name="Rectangle 37"/>
          <p:cNvSpPr>
            <a:spLocks noChangeArrowheads="1"/>
          </p:cNvSpPr>
          <p:nvPr/>
        </p:nvSpPr>
        <p:spPr bwMode="auto">
          <a:xfrm>
            <a:off x="190500" y="4987925"/>
            <a:ext cx="22479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Format 4 (4 bytes):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395288" y="5594350"/>
          <a:ext cx="5535108" cy="548640"/>
        </p:xfrm>
        <a:graphic>
          <a:graphicData uri="http://schemas.openxmlformats.org/drawingml/2006/table">
            <a:tbl>
              <a:tblPr/>
              <a:tblGrid>
                <a:gridCol w="802548"/>
                <a:gridCol w="208280"/>
                <a:gridCol w="275363"/>
                <a:gridCol w="208280"/>
                <a:gridCol w="524574"/>
                <a:gridCol w="354442"/>
                <a:gridCol w="538752"/>
                <a:gridCol w="2622869"/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</a:t>
                      </a:r>
                      <a:r>
                        <a:rPr lang="en-US" dirty="0" smtClean="0"/>
                        <a:t>{6}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 {20}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3072" name="TextBox 39"/>
          <p:cNvSpPr txBox="1">
            <a:spLocks noChangeArrowheads="1"/>
          </p:cNvSpPr>
          <p:nvPr/>
        </p:nvSpPr>
        <p:spPr bwMode="auto">
          <a:xfrm>
            <a:off x="6343650" y="1500188"/>
            <a:ext cx="28003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Example:    SIO</a:t>
            </a:r>
          </a:p>
        </p:txBody>
      </p:sp>
      <p:sp>
        <p:nvSpPr>
          <p:cNvPr id="43073" name="TextBox 40"/>
          <p:cNvSpPr txBox="1">
            <a:spLocks noChangeArrowheads="1"/>
          </p:cNvSpPr>
          <p:nvPr/>
        </p:nvSpPr>
        <p:spPr bwMode="auto">
          <a:xfrm>
            <a:off x="6234113" y="2809875"/>
            <a:ext cx="2909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Example:   COMPR  A  S</a:t>
            </a:r>
          </a:p>
        </p:txBody>
      </p:sp>
      <p:sp>
        <p:nvSpPr>
          <p:cNvPr id="43074" name="TextBox 41"/>
          <p:cNvSpPr txBox="1">
            <a:spLocks noChangeArrowheads="1"/>
          </p:cNvSpPr>
          <p:nvPr/>
        </p:nvSpPr>
        <p:spPr bwMode="auto">
          <a:xfrm>
            <a:off x="6257925" y="4267200"/>
            <a:ext cx="2886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Example:  LDA   #3</a:t>
            </a:r>
          </a:p>
        </p:txBody>
      </p:sp>
      <p:sp>
        <p:nvSpPr>
          <p:cNvPr id="43075" name="TextBox 42"/>
          <p:cNvSpPr txBox="1">
            <a:spLocks noChangeArrowheads="1"/>
          </p:cNvSpPr>
          <p:nvPr/>
        </p:nvSpPr>
        <p:spPr bwMode="auto">
          <a:xfrm>
            <a:off x="6272213" y="5653088"/>
            <a:ext cx="28717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Example: +JSUB  RDREC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57200" y="471488"/>
            <a:ext cx="6700838" cy="385762"/>
          </a:xfrm>
        </p:spPr>
        <p:txBody>
          <a:bodyPr/>
          <a:lstStyle/>
          <a:p>
            <a:r>
              <a:rPr lang="en-US" altLang="zh-TW" smtClean="0"/>
              <a:t>Addressing modes:</a:t>
            </a:r>
            <a:br>
              <a:rPr lang="en-US" altLang="zh-TW" smtClean="0"/>
            </a:br>
            <a:endParaRPr lang="en-US" smtClean="0"/>
          </a:p>
        </p:txBody>
      </p:sp>
      <p:sp>
        <p:nvSpPr>
          <p:cNvPr id="44035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7972425" cy="4525963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mtClean="0"/>
              <a:t>   They way in which access the operand from the memory is said to be addressing mode.</a:t>
            </a:r>
          </a:p>
          <a:p>
            <a:pPr algn="just">
              <a:buFontTx/>
              <a:buNone/>
            </a:pPr>
            <a:r>
              <a:rPr lang="en-US" smtClean="0"/>
              <a:t>   An addressing mode specifies how to calculate the effective memory address of an operand by using information held in registers and/or constants contained within a machine instruction or elsewhere.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SIC/XE Addressing Modes</a:t>
            </a:r>
          </a:p>
        </p:txBody>
      </p:sp>
      <p:sp>
        <p:nvSpPr>
          <p:cNvPr id="45059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72463" cy="4525963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mtClean="0"/>
              <a:t>Base relative addressing mode</a:t>
            </a:r>
          </a:p>
          <a:p>
            <a:pPr>
              <a:buFont typeface="Wingdings" pitchFamily="2" charset="2"/>
              <a:buChar char="§"/>
            </a:pPr>
            <a:r>
              <a:rPr lang="en-US" smtClean="0"/>
              <a:t>Program counter relative addressing mode</a:t>
            </a:r>
          </a:p>
          <a:p>
            <a:pPr>
              <a:buFont typeface="Wingdings" pitchFamily="2" charset="2"/>
              <a:buChar char="§"/>
            </a:pPr>
            <a:r>
              <a:rPr lang="en-US" smtClean="0"/>
              <a:t>Direct addressing mode</a:t>
            </a:r>
          </a:p>
          <a:p>
            <a:pPr>
              <a:buFont typeface="Wingdings" pitchFamily="2" charset="2"/>
              <a:buChar char="§"/>
            </a:pPr>
            <a:r>
              <a:rPr lang="en-US" smtClean="0"/>
              <a:t>Base relative indexed addressing mode</a:t>
            </a:r>
          </a:p>
          <a:p>
            <a:pPr>
              <a:buFont typeface="Wingdings" pitchFamily="2" charset="2"/>
              <a:buChar char="§"/>
            </a:pPr>
            <a:r>
              <a:rPr lang="en-US" smtClean="0"/>
              <a:t>Immediate addressing mode</a:t>
            </a:r>
          </a:p>
          <a:p>
            <a:pPr>
              <a:buFont typeface="Wingdings" pitchFamily="2" charset="2"/>
              <a:buChar char="§"/>
            </a:pPr>
            <a:r>
              <a:rPr lang="en-US" smtClean="0"/>
              <a:t>Indirect addressing mode</a:t>
            </a:r>
          </a:p>
          <a:p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Base relative addressing mode</a:t>
            </a:r>
            <a:br>
              <a:rPr lang="en-US" smtClean="0"/>
            </a:b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85738" y="1185863"/>
            <a:ext cx="8272462" cy="5429250"/>
          </a:xfrm>
        </p:spPr>
        <p:txBody>
          <a:bodyPr/>
          <a:lstStyle/>
          <a:p>
            <a:pPr marL="457200" indent="-457200">
              <a:buFontTx/>
              <a:buAutoNum type="arabicPlain" startAt="1056"/>
              <a:defRPr/>
            </a:pPr>
            <a:r>
              <a:rPr lang="en-US" sz="2000" b="1" dirty="0" smtClean="0"/>
              <a:t>  STX  LENGTH</a:t>
            </a:r>
          </a:p>
          <a:p>
            <a:pPr marL="457200" indent="-457200">
              <a:buFontTx/>
              <a:buNone/>
              <a:defRPr/>
            </a:pPr>
            <a:r>
              <a:rPr lang="en-US" sz="2000" dirty="0" smtClean="0"/>
              <a:t> LENGTH =0033</a:t>
            </a:r>
          </a:p>
          <a:p>
            <a:pPr marL="457200" indent="-457200">
              <a:buFontTx/>
              <a:buNone/>
              <a:defRPr/>
            </a:pPr>
            <a:r>
              <a:rPr lang="en-US" sz="2000" dirty="0" smtClean="0"/>
              <a:t> [B]=0033</a:t>
            </a:r>
          </a:p>
          <a:p>
            <a:pPr marL="457200" indent="-457200">
              <a:buFontTx/>
              <a:buNone/>
              <a:defRPr/>
            </a:pPr>
            <a:endParaRPr lang="en-US" sz="2000" dirty="0" smtClean="0"/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    1         3         4          0     0       0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  Displacement=TA-[B]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  Displacement=0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  TA=Displacement +[B]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  TA=0+0033</a:t>
            </a:r>
          </a:p>
          <a:p>
            <a:pPr>
              <a:buFontTx/>
              <a:buNone/>
              <a:defRPr/>
            </a:pPr>
            <a:endParaRPr lang="en-US" sz="2000" dirty="0" smtClean="0"/>
          </a:p>
          <a:p>
            <a:pPr>
              <a:buFontTx/>
              <a:buNone/>
              <a:defRPr/>
            </a:pP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42900" y="3543300"/>
          <a:ext cx="6858001" cy="385762"/>
        </p:xfrm>
        <a:graphic>
          <a:graphicData uri="http://schemas.openxmlformats.org/drawingml/2006/table">
            <a:tbl>
              <a:tblPr/>
              <a:tblGrid>
                <a:gridCol w="1323474"/>
                <a:gridCol w="462465"/>
                <a:gridCol w="409825"/>
                <a:gridCol w="421105"/>
                <a:gridCol w="285750"/>
                <a:gridCol w="421105"/>
                <a:gridCol w="421105"/>
                <a:gridCol w="3113172"/>
              </a:tblGrid>
              <a:tr h="385762">
                <a:tc>
                  <a:txBody>
                    <a:bodyPr/>
                    <a:lstStyle/>
                    <a:p>
                      <a:r>
                        <a:rPr lang="en-US" dirty="0" smtClean="0"/>
                        <a:t> 0001</a:t>
                      </a:r>
                      <a:r>
                        <a:rPr lang="en-US" baseline="0" dirty="0" smtClean="0"/>
                        <a:t>      00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0000    0000       0000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28613" y="3068638"/>
          <a:ext cx="7100888" cy="317500"/>
        </p:xfrm>
        <a:graphic>
          <a:graphicData uri="http://schemas.openxmlformats.org/drawingml/2006/table">
            <a:tbl>
              <a:tblPr/>
              <a:tblGrid>
                <a:gridCol w="1131380"/>
                <a:gridCol w="574393"/>
                <a:gridCol w="469959"/>
                <a:gridCol w="417739"/>
                <a:gridCol w="339415"/>
                <a:gridCol w="365525"/>
                <a:gridCol w="574398"/>
                <a:gridCol w="3228079"/>
              </a:tblGrid>
              <a:tr h="3175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Op{6}  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n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displacement {12}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171450" y="385763"/>
            <a:ext cx="8972550" cy="485775"/>
          </a:xfrm>
        </p:spPr>
        <p:txBody>
          <a:bodyPr/>
          <a:lstStyle/>
          <a:p>
            <a:r>
              <a:rPr lang="en-US" sz="3600" smtClean="0"/>
              <a:t>Program counter  relative addressing mode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85738" y="1185863"/>
            <a:ext cx="8272462" cy="5429250"/>
          </a:xfrm>
        </p:spPr>
        <p:txBody>
          <a:bodyPr/>
          <a:lstStyle/>
          <a:p>
            <a:pPr marL="457200" indent="-457200">
              <a:buFontTx/>
              <a:buNone/>
              <a:defRPr/>
            </a:pPr>
            <a:r>
              <a:rPr lang="en-US" sz="2000" b="1" dirty="0" smtClean="0"/>
              <a:t> 0000  STL RETADR</a:t>
            </a:r>
          </a:p>
          <a:p>
            <a:pPr marL="457200" indent="-457200">
              <a:buFontTx/>
              <a:buNone/>
              <a:defRPr/>
            </a:pPr>
            <a:r>
              <a:rPr lang="en-US" sz="2000" dirty="0" smtClean="0"/>
              <a:t> RETADR=0030</a:t>
            </a:r>
          </a:p>
          <a:p>
            <a:pPr marL="457200" indent="-457200">
              <a:buFontTx/>
              <a:buNone/>
              <a:defRPr/>
            </a:pPr>
            <a:r>
              <a:rPr lang="en-US" sz="2000" dirty="0" smtClean="0"/>
              <a:t> PC=0003</a:t>
            </a:r>
          </a:p>
          <a:p>
            <a:pPr marL="457200" indent="-457200">
              <a:buFontTx/>
              <a:buNone/>
              <a:defRPr/>
            </a:pPr>
            <a:endParaRPr lang="en-US" sz="2000" dirty="0" smtClean="0"/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    1         7         2          0     2       D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  Displacement=TA-PC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  Displacement=0030-0003=002D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  TA=Displacement +PC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  TA=002D+0003=0030</a:t>
            </a:r>
          </a:p>
          <a:p>
            <a:pPr>
              <a:buFontTx/>
              <a:buNone/>
              <a:defRPr/>
            </a:pPr>
            <a:endParaRPr lang="en-US" sz="2000" dirty="0" smtClean="0"/>
          </a:p>
          <a:p>
            <a:pPr>
              <a:buFontTx/>
              <a:buNone/>
              <a:defRPr/>
            </a:pP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42900" y="3543300"/>
          <a:ext cx="6858001" cy="385762"/>
        </p:xfrm>
        <a:graphic>
          <a:graphicData uri="http://schemas.openxmlformats.org/drawingml/2006/table">
            <a:tbl>
              <a:tblPr/>
              <a:tblGrid>
                <a:gridCol w="1323474"/>
                <a:gridCol w="462465"/>
                <a:gridCol w="409825"/>
                <a:gridCol w="421105"/>
                <a:gridCol w="285750"/>
                <a:gridCol w="421105"/>
                <a:gridCol w="421105"/>
                <a:gridCol w="3113172"/>
              </a:tblGrid>
              <a:tr h="385762">
                <a:tc>
                  <a:txBody>
                    <a:bodyPr/>
                    <a:lstStyle/>
                    <a:p>
                      <a:r>
                        <a:rPr lang="en-US" dirty="0" smtClean="0"/>
                        <a:t> 0001</a:t>
                      </a:r>
                      <a:r>
                        <a:rPr lang="en-US" baseline="0" dirty="0" smtClean="0"/>
                        <a:t>      0 1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</a:t>
                      </a:r>
                      <a:r>
                        <a:rPr lang="en-US" smtClean="0"/>
                        <a:t>0000    0010       1101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28613" y="3068638"/>
          <a:ext cx="7100888" cy="317500"/>
        </p:xfrm>
        <a:graphic>
          <a:graphicData uri="http://schemas.openxmlformats.org/drawingml/2006/table">
            <a:tbl>
              <a:tblPr/>
              <a:tblGrid>
                <a:gridCol w="1131380"/>
                <a:gridCol w="574393"/>
                <a:gridCol w="469959"/>
                <a:gridCol w="417739"/>
                <a:gridCol w="339415"/>
                <a:gridCol w="365525"/>
                <a:gridCol w="574398"/>
                <a:gridCol w="3228079"/>
              </a:tblGrid>
              <a:tr h="3175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Op{6}  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n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displacement {12}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171450" y="385763"/>
            <a:ext cx="8972550" cy="485775"/>
          </a:xfrm>
        </p:spPr>
        <p:txBody>
          <a:bodyPr/>
          <a:lstStyle/>
          <a:p>
            <a:r>
              <a:rPr lang="en-US" sz="3600" smtClean="0"/>
              <a:t>Direct  addressing mode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85738" y="1185863"/>
            <a:ext cx="8272462" cy="5429250"/>
          </a:xfrm>
        </p:spPr>
        <p:txBody>
          <a:bodyPr/>
          <a:lstStyle/>
          <a:p>
            <a:pPr marL="457200" indent="-457200">
              <a:buFontTx/>
              <a:buNone/>
              <a:defRPr/>
            </a:pPr>
            <a:r>
              <a:rPr lang="en-US" sz="2000" b="1" dirty="0" smtClean="0"/>
              <a:t> 0000  LDA LENGTH</a:t>
            </a:r>
          </a:p>
          <a:p>
            <a:pPr marL="457200" indent="-457200">
              <a:buFontTx/>
              <a:buNone/>
              <a:defRPr/>
            </a:pPr>
            <a:r>
              <a:rPr lang="en-US" sz="2000" dirty="0" smtClean="0"/>
              <a:t> LENGTH=0033</a:t>
            </a:r>
          </a:p>
          <a:p>
            <a:pPr marL="457200" indent="-457200">
              <a:buFontTx/>
              <a:buNone/>
              <a:defRPr/>
            </a:pPr>
            <a:endParaRPr lang="en-US" sz="2000" dirty="0" smtClean="0"/>
          </a:p>
          <a:p>
            <a:pPr marL="457200" indent="-457200">
              <a:buFontTx/>
              <a:buNone/>
              <a:defRPr/>
            </a:pPr>
            <a:endParaRPr lang="en-US" sz="2000" dirty="0" smtClean="0"/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    0         3        0           0     3       3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TA=Displacement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 TA=0033</a:t>
            </a:r>
          </a:p>
          <a:p>
            <a:pPr>
              <a:buFontTx/>
              <a:buNone/>
              <a:defRPr/>
            </a:pPr>
            <a:endParaRPr lang="en-US" sz="2000" dirty="0" smtClean="0"/>
          </a:p>
          <a:p>
            <a:pPr>
              <a:buFontTx/>
              <a:buNone/>
              <a:defRPr/>
            </a:pP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42900" y="3543300"/>
          <a:ext cx="6858001" cy="385762"/>
        </p:xfrm>
        <a:graphic>
          <a:graphicData uri="http://schemas.openxmlformats.org/drawingml/2006/table">
            <a:tbl>
              <a:tblPr/>
              <a:tblGrid>
                <a:gridCol w="1323474"/>
                <a:gridCol w="462465"/>
                <a:gridCol w="409825"/>
                <a:gridCol w="421105"/>
                <a:gridCol w="285750"/>
                <a:gridCol w="421105"/>
                <a:gridCol w="421105"/>
                <a:gridCol w="3113172"/>
              </a:tblGrid>
              <a:tr h="385762">
                <a:tc>
                  <a:txBody>
                    <a:bodyPr/>
                    <a:lstStyle/>
                    <a:p>
                      <a:r>
                        <a:rPr lang="en-US" dirty="0" smtClean="0"/>
                        <a:t> 0000</a:t>
                      </a:r>
                      <a:r>
                        <a:rPr lang="en-US" baseline="0" dirty="0" smtClean="0"/>
                        <a:t>      0 0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</a:t>
                      </a:r>
                      <a:r>
                        <a:rPr lang="en-US" smtClean="0"/>
                        <a:t>0000    0011       0011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28613" y="3068638"/>
          <a:ext cx="7100888" cy="317500"/>
        </p:xfrm>
        <a:graphic>
          <a:graphicData uri="http://schemas.openxmlformats.org/drawingml/2006/table">
            <a:tbl>
              <a:tblPr/>
              <a:tblGrid>
                <a:gridCol w="1131380"/>
                <a:gridCol w="574393"/>
                <a:gridCol w="469959"/>
                <a:gridCol w="417739"/>
                <a:gridCol w="339415"/>
                <a:gridCol w="365525"/>
                <a:gridCol w="574398"/>
                <a:gridCol w="3228079"/>
              </a:tblGrid>
              <a:tr h="3175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Op{6}  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n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displacement {12}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171450" y="385763"/>
            <a:ext cx="8972550" cy="485775"/>
          </a:xfrm>
        </p:spPr>
        <p:txBody>
          <a:bodyPr/>
          <a:lstStyle/>
          <a:p>
            <a:r>
              <a:rPr lang="en-US" sz="3600" smtClean="0"/>
              <a:t>Immediate  addressing mode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85738" y="1185863"/>
            <a:ext cx="8272462" cy="5429250"/>
          </a:xfrm>
        </p:spPr>
        <p:txBody>
          <a:bodyPr/>
          <a:lstStyle/>
          <a:p>
            <a:pPr marL="457200" indent="-457200">
              <a:buFontTx/>
              <a:buNone/>
              <a:defRPr/>
            </a:pPr>
            <a:r>
              <a:rPr lang="en-US" sz="2000" b="1" dirty="0" smtClean="0"/>
              <a:t> 0000  LDA #9</a:t>
            </a:r>
          </a:p>
          <a:p>
            <a:pPr marL="457200" indent="-457200">
              <a:buFontTx/>
              <a:buNone/>
              <a:defRPr/>
            </a:pPr>
            <a:endParaRPr lang="en-US" sz="2000" dirty="0" smtClean="0"/>
          </a:p>
          <a:p>
            <a:pPr marL="457200" indent="-457200">
              <a:buFontTx/>
              <a:buNone/>
              <a:defRPr/>
            </a:pPr>
            <a:endParaRPr lang="en-US" sz="2000" dirty="0" smtClean="0"/>
          </a:p>
          <a:p>
            <a:pPr marL="457200" indent="-457200">
              <a:buFontTx/>
              <a:buNone/>
              <a:defRPr/>
            </a:pPr>
            <a:endParaRPr lang="en-US" sz="2000" dirty="0" smtClean="0"/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    0        1        0            0      0       9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</a:t>
            </a:r>
          </a:p>
          <a:p>
            <a:pPr>
              <a:buFontTx/>
              <a:buNone/>
              <a:defRPr/>
            </a:pPr>
            <a:endParaRPr lang="en-US" sz="2000" dirty="0" smtClean="0"/>
          </a:p>
          <a:p>
            <a:pPr>
              <a:buFontTx/>
              <a:buNone/>
              <a:defRPr/>
            </a:pP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42900" y="3543300"/>
          <a:ext cx="6858001" cy="385762"/>
        </p:xfrm>
        <a:graphic>
          <a:graphicData uri="http://schemas.openxmlformats.org/drawingml/2006/table">
            <a:tbl>
              <a:tblPr/>
              <a:tblGrid>
                <a:gridCol w="1323474"/>
                <a:gridCol w="462465"/>
                <a:gridCol w="409825"/>
                <a:gridCol w="421105"/>
                <a:gridCol w="285750"/>
                <a:gridCol w="421105"/>
                <a:gridCol w="421105"/>
                <a:gridCol w="3113172"/>
              </a:tblGrid>
              <a:tr h="385762">
                <a:tc>
                  <a:txBody>
                    <a:bodyPr/>
                    <a:lstStyle/>
                    <a:p>
                      <a:r>
                        <a:rPr lang="en-US" dirty="0" smtClean="0"/>
                        <a:t> 0000</a:t>
                      </a:r>
                      <a:r>
                        <a:rPr lang="en-US" baseline="0" dirty="0" smtClean="0"/>
                        <a:t>      0 0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0000    0000       1001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28613" y="3068638"/>
          <a:ext cx="7100888" cy="317500"/>
        </p:xfrm>
        <a:graphic>
          <a:graphicData uri="http://schemas.openxmlformats.org/drawingml/2006/table">
            <a:tbl>
              <a:tblPr/>
              <a:tblGrid>
                <a:gridCol w="1131380"/>
                <a:gridCol w="574393"/>
                <a:gridCol w="469959"/>
                <a:gridCol w="417739"/>
                <a:gridCol w="339415"/>
                <a:gridCol w="365525"/>
                <a:gridCol w="574398"/>
                <a:gridCol w="3228079"/>
              </a:tblGrid>
              <a:tr h="3175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Op{6}  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n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displacement {12}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171450" y="385763"/>
            <a:ext cx="8972550" cy="485775"/>
          </a:xfrm>
        </p:spPr>
        <p:txBody>
          <a:bodyPr/>
          <a:lstStyle/>
          <a:p>
            <a:r>
              <a:rPr lang="en-US" sz="3600" smtClean="0"/>
              <a:t>Indirect  addressing mode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85738" y="1185863"/>
            <a:ext cx="8272462" cy="5429250"/>
          </a:xfrm>
        </p:spPr>
        <p:txBody>
          <a:bodyPr/>
          <a:lstStyle/>
          <a:p>
            <a:pPr marL="457200" indent="-457200">
              <a:buFontTx/>
              <a:buNone/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/>
              <a:t>002A  J @RETADR</a:t>
            </a:r>
          </a:p>
          <a:p>
            <a:pPr marL="457200" indent="-457200">
              <a:buFontTx/>
              <a:buNone/>
              <a:defRPr/>
            </a:pPr>
            <a:r>
              <a:rPr lang="en-US" sz="2000" dirty="0" smtClean="0"/>
              <a:t> RETADR=0030</a:t>
            </a:r>
          </a:p>
          <a:p>
            <a:pPr marL="457200" indent="-457200">
              <a:buFontTx/>
              <a:buNone/>
              <a:defRPr/>
            </a:pPr>
            <a:r>
              <a:rPr lang="en-US" sz="2000" dirty="0" smtClean="0"/>
              <a:t> PC=002D</a:t>
            </a:r>
          </a:p>
          <a:p>
            <a:pPr marL="457200" indent="-457200">
              <a:buFontTx/>
              <a:buNone/>
              <a:defRPr/>
            </a:pPr>
            <a:endParaRPr lang="en-US" sz="2000" dirty="0" smtClean="0"/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    3         E         2          0     0       3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  Displacement=TA-PC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  Displacement=0030-002D=0003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  TA=Displacement +PC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  TA=0003+002D=0030</a:t>
            </a:r>
          </a:p>
          <a:p>
            <a:pPr>
              <a:buFontTx/>
              <a:buNone/>
              <a:defRPr/>
            </a:pPr>
            <a:endParaRPr lang="en-US" sz="2000" dirty="0" smtClean="0"/>
          </a:p>
          <a:p>
            <a:pPr>
              <a:buFontTx/>
              <a:buNone/>
              <a:defRPr/>
            </a:pP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42900" y="3543300"/>
          <a:ext cx="6858001" cy="385762"/>
        </p:xfrm>
        <a:graphic>
          <a:graphicData uri="http://schemas.openxmlformats.org/drawingml/2006/table">
            <a:tbl>
              <a:tblPr/>
              <a:tblGrid>
                <a:gridCol w="1323474"/>
                <a:gridCol w="462465"/>
                <a:gridCol w="409825"/>
                <a:gridCol w="421105"/>
                <a:gridCol w="285750"/>
                <a:gridCol w="421105"/>
                <a:gridCol w="421105"/>
                <a:gridCol w="3113172"/>
              </a:tblGrid>
              <a:tr h="385762">
                <a:tc>
                  <a:txBody>
                    <a:bodyPr/>
                    <a:lstStyle/>
                    <a:p>
                      <a:r>
                        <a:rPr lang="en-US" dirty="0" smtClean="0"/>
                        <a:t> 0011</a:t>
                      </a:r>
                      <a:r>
                        <a:rPr lang="en-US" baseline="0" dirty="0" smtClean="0"/>
                        <a:t>      1 1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0000    0000       0011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28613" y="3068638"/>
          <a:ext cx="7100888" cy="317500"/>
        </p:xfrm>
        <a:graphic>
          <a:graphicData uri="http://schemas.openxmlformats.org/drawingml/2006/table">
            <a:tbl>
              <a:tblPr/>
              <a:tblGrid>
                <a:gridCol w="1131380"/>
                <a:gridCol w="574393"/>
                <a:gridCol w="469959"/>
                <a:gridCol w="417739"/>
                <a:gridCol w="339415"/>
                <a:gridCol w="365525"/>
                <a:gridCol w="574398"/>
                <a:gridCol w="3228079"/>
              </a:tblGrid>
              <a:tr h="3175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Op{6}  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n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displacement {12}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171450" y="385763"/>
            <a:ext cx="8972550" cy="485775"/>
          </a:xfrm>
        </p:spPr>
        <p:txBody>
          <a:bodyPr/>
          <a:lstStyle/>
          <a:p>
            <a:r>
              <a:rPr lang="en-US" sz="3600" smtClean="0"/>
              <a:t>Base relative indexed addressing mode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85738" y="1185863"/>
            <a:ext cx="8272462" cy="5429250"/>
          </a:xfrm>
        </p:spPr>
        <p:txBody>
          <a:bodyPr/>
          <a:lstStyle/>
          <a:p>
            <a:pPr marL="457200" indent="-457200">
              <a:buFontTx/>
              <a:buNone/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/>
              <a:t>STCH  BUFFER,X</a:t>
            </a:r>
          </a:p>
          <a:p>
            <a:pPr marL="457200" indent="-457200">
              <a:buFontTx/>
              <a:buNone/>
              <a:defRPr/>
            </a:pPr>
            <a:r>
              <a:rPr lang="en-US" sz="2000" dirty="0" smtClean="0"/>
              <a:t>BUFFER=0036</a:t>
            </a:r>
          </a:p>
          <a:p>
            <a:pPr marL="457200" indent="-457200">
              <a:buFontTx/>
              <a:buNone/>
              <a:defRPr/>
            </a:pPr>
            <a:r>
              <a:rPr lang="en-US" sz="2000" dirty="0" smtClean="0"/>
              <a:t>[b]=0033</a:t>
            </a:r>
          </a:p>
          <a:p>
            <a:pPr marL="457200" indent="-457200">
              <a:buFontTx/>
              <a:buNone/>
              <a:defRPr/>
            </a:pPr>
            <a:r>
              <a:rPr lang="en-US" sz="2000" dirty="0" smtClean="0"/>
              <a:t>[x]=0000</a:t>
            </a:r>
          </a:p>
          <a:p>
            <a:pPr marL="457200" indent="-457200">
              <a:buFontTx/>
              <a:buNone/>
              <a:defRPr/>
            </a:pPr>
            <a:endParaRPr lang="en-US" sz="2000" dirty="0" smtClean="0"/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    5        7      C             0     0       3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  Displacement=TA-[b]-[x]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  Displacement=0036-0033-0000=0003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  TA=Displacement +[b]+[x]</a:t>
            </a:r>
          </a:p>
          <a:p>
            <a:pPr>
              <a:buFontTx/>
              <a:buNone/>
              <a:defRPr/>
            </a:pPr>
            <a:r>
              <a:rPr lang="en-US" sz="2000" dirty="0" smtClean="0"/>
              <a:t>       TA=0003+0033+0000 =0036</a:t>
            </a:r>
          </a:p>
          <a:p>
            <a:pPr>
              <a:buFontTx/>
              <a:buNone/>
              <a:defRPr/>
            </a:pPr>
            <a:endParaRPr lang="en-US" sz="2000" dirty="0" smtClean="0"/>
          </a:p>
          <a:p>
            <a:pPr>
              <a:buFontTx/>
              <a:buNone/>
              <a:defRPr/>
            </a:pP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42900" y="3543300"/>
          <a:ext cx="6889751" cy="385762"/>
        </p:xfrm>
        <a:graphic>
          <a:graphicData uri="http://schemas.openxmlformats.org/drawingml/2006/table">
            <a:tbl>
              <a:tblPr/>
              <a:tblGrid>
                <a:gridCol w="1323474"/>
                <a:gridCol w="462465"/>
                <a:gridCol w="409825"/>
                <a:gridCol w="421105"/>
                <a:gridCol w="317500"/>
                <a:gridCol w="421105"/>
                <a:gridCol w="421105"/>
                <a:gridCol w="3113172"/>
              </a:tblGrid>
              <a:tr h="385762">
                <a:tc>
                  <a:txBody>
                    <a:bodyPr/>
                    <a:lstStyle/>
                    <a:p>
                      <a:r>
                        <a:rPr lang="en-US" dirty="0" smtClean="0"/>
                        <a:t> 0101</a:t>
                      </a:r>
                      <a:r>
                        <a:rPr lang="en-US" baseline="0" dirty="0" smtClean="0"/>
                        <a:t>     0  1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0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0000    0000       0011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28613" y="3068638"/>
          <a:ext cx="7100888" cy="317500"/>
        </p:xfrm>
        <a:graphic>
          <a:graphicData uri="http://schemas.openxmlformats.org/drawingml/2006/table">
            <a:tbl>
              <a:tblPr/>
              <a:tblGrid>
                <a:gridCol w="1131380"/>
                <a:gridCol w="574393"/>
                <a:gridCol w="469959"/>
                <a:gridCol w="417739"/>
                <a:gridCol w="339415"/>
                <a:gridCol w="365525"/>
                <a:gridCol w="574398"/>
                <a:gridCol w="3228079"/>
              </a:tblGrid>
              <a:tr h="3175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Op{6}  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n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displacement {12}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>
              <a:buFontTx/>
              <a:buNone/>
            </a:pPr>
            <a:r>
              <a:rPr lang="en-US" b="1" smtClean="0"/>
              <a:t>Mnemonic               opcode</a:t>
            </a:r>
          </a:p>
          <a:p>
            <a:pPr>
              <a:buFontTx/>
              <a:buNone/>
            </a:pPr>
            <a:r>
              <a:rPr lang="en-US" b="1" smtClean="0"/>
              <a:t>STX                       10</a:t>
            </a:r>
          </a:p>
          <a:p>
            <a:pPr>
              <a:buFontTx/>
              <a:buNone/>
            </a:pPr>
            <a:r>
              <a:rPr lang="en-US" b="1" smtClean="0"/>
              <a:t>STL                       14</a:t>
            </a:r>
          </a:p>
          <a:p>
            <a:pPr>
              <a:buFontTx/>
              <a:buNone/>
            </a:pPr>
            <a:r>
              <a:rPr lang="en-US" b="1" smtClean="0"/>
              <a:t>LDA                       00</a:t>
            </a:r>
          </a:p>
          <a:p>
            <a:pPr>
              <a:buFontTx/>
              <a:buNone/>
            </a:pPr>
            <a:r>
              <a:rPr lang="en-US" b="1" smtClean="0"/>
              <a:t>J                            3C</a:t>
            </a:r>
          </a:p>
          <a:p>
            <a:pPr>
              <a:buFontTx/>
              <a:buNone/>
            </a:pPr>
            <a:r>
              <a:rPr lang="en-US" b="1" smtClean="0"/>
              <a:t>STCH                     54</a:t>
            </a:r>
          </a:p>
          <a:p>
            <a:pPr>
              <a:buFontTx/>
              <a:buNone/>
            </a:pPr>
            <a:endParaRPr lang="en-US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SYSTEM SOFTWARE</a:t>
            </a:r>
            <a:endParaRPr lang="en-US" smtClean="0"/>
          </a:p>
        </p:txBody>
      </p:sp>
      <p:sp>
        <p:nvSpPr>
          <p:cNvPr id="9219" name="Rectangle 6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1570038"/>
          </a:xfrm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smtClean="0"/>
              <a:t>   The role of Systems Software –interface between users, application software and hardware</a:t>
            </a:r>
          </a:p>
        </p:txBody>
      </p:sp>
      <p:pic>
        <p:nvPicPr>
          <p:cNvPr id="9220" name="Picture 5" descr="Fig 4-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5425" y="3600450"/>
            <a:ext cx="6505575" cy="190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SIC/XE Architecture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736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400" smtClean="0"/>
              <a:t>Instruction set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000" smtClean="0"/>
              <a:t>Load and store registers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1800" smtClean="0">
                <a:solidFill>
                  <a:schemeClr val="bg2"/>
                </a:solidFill>
              </a:rPr>
              <a:t>LDA, LDX, STA, STX, </a:t>
            </a:r>
            <a:r>
              <a:rPr lang="en-US" altLang="zh-TW" sz="1800" smtClean="0"/>
              <a:t>LDB, STB, …</a:t>
            </a:r>
            <a:endParaRPr lang="en-US" altLang="zh-TW" sz="1800" smtClean="0">
              <a:solidFill>
                <a:schemeClr val="bg2"/>
              </a:solidFill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000" smtClean="0"/>
              <a:t>Integer arithmetic operations 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1800" smtClean="0">
                <a:solidFill>
                  <a:schemeClr val="bg2"/>
                </a:solidFill>
              </a:rPr>
              <a:t>ADD, SUB, MUL, DIV, </a:t>
            </a:r>
            <a:r>
              <a:rPr lang="en-US" altLang="zh-TW" sz="1800" smtClean="0"/>
              <a:t>ADDF, SUBF, MULF, DIVF, ADDR, SUBR, MULR, DIVR</a:t>
            </a:r>
            <a:endParaRPr lang="en-US" altLang="zh-TW" sz="1800" smtClean="0">
              <a:solidFill>
                <a:schemeClr val="bg2"/>
              </a:solidFill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000" smtClean="0"/>
              <a:t>Comparison </a:t>
            </a:r>
            <a:r>
              <a:rPr lang="en-US" altLang="zh-TW" sz="2000" smtClean="0">
                <a:solidFill>
                  <a:schemeClr val="bg2"/>
                </a:solidFill>
              </a:rPr>
              <a:t>COMP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000" smtClean="0"/>
              <a:t>Conditional jump instructions (according to CC)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1800" smtClean="0">
                <a:solidFill>
                  <a:schemeClr val="bg2"/>
                </a:solidFill>
              </a:rPr>
              <a:t>JLE, JEQ, JGT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000" smtClean="0"/>
              <a:t>Subroutine linkage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1800" smtClean="0">
                <a:solidFill>
                  <a:schemeClr val="bg2"/>
                </a:solidFill>
              </a:rPr>
              <a:t>JSUB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1800" smtClean="0">
                <a:solidFill>
                  <a:schemeClr val="bg2"/>
                </a:solidFill>
              </a:rPr>
              <a:t>RSUB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000" smtClean="0"/>
              <a:t>Supervisor call (for generating an interrupt)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1800" smtClean="0"/>
              <a:t>SVC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SIC/XE Architecture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12175" cy="4525963"/>
          </a:xfrm>
        </p:spPr>
        <p:txBody>
          <a:bodyPr/>
          <a:lstStyle/>
          <a:p>
            <a:pPr eaLnBrk="1" hangingPunct="1">
              <a:buFont typeface="Wingdings" pitchFamily="2" charset="2"/>
              <a:buChar char="§"/>
            </a:pPr>
            <a:r>
              <a:rPr lang="en-US" altLang="zh-TW" sz="2800" smtClean="0"/>
              <a:t>Input and output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>
                <a:solidFill>
                  <a:schemeClr val="bg2"/>
                </a:solidFill>
              </a:rPr>
              <a:t>IO device 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z="2000" smtClean="0">
                <a:solidFill>
                  <a:schemeClr val="bg2"/>
                </a:solidFill>
              </a:rPr>
              <a:t>Three instructions:</a:t>
            </a:r>
          </a:p>
          <a:p>
            <a:pPr lvl="3" eaLnBrk="1" hangingPunct="1">
              <a:buFont typeface="Wingdings" pitchFamily="2" charset="2"/>
              <a:buChar char="§"/>
            </a:pPr>
            <a:r>
              <a:rPr lang="en-US" altLang="zh-TW" sz="1800" smtClean="0">
                <a:solidFill>
                  <a:schemeClr val="bg2"/>
                </a:solidFill>
              </a:rPr>
              <a:t>Test device (TD)</a:t>
            </a:r>
          </a:p>
          <a:p>
            <a:pPr lvl="3" eaLnBrk="1" hangingPunct="1">
              <a:buFont typeface="Wingdings" pitchFamily="2" charset="2"/>
              <a:buChar char="§"/>
            </a:pPr>
            <a:r>
              <a:rPr lang="en-US" altLang="zh-TW" sz="1800" smtClean="0">
                <a:solidFill>
                  <a:schemeClr val="bg2"/>
                </a:solidFill>
              </a:rPr>
              <a:t>Read data (RD) </a:t>
            </a:r>
          </a:p>
          <a:p>
            <a:pPr lvl="3" eaLnBrk="1" hangingPunct="1">
              <a:buFont typeface="Wingdings" pitchFamily="2" charset="2"/>
              <a:buChar char="§"/>
            </a:pPr>
            <a:r>
              <a:rPr lang="en-US" altLang="zh-TW" sz="1800" smtClean="0">
                <a:solidFill>
                  <a:schemeClr val="bg2"/>
                </a:solidFill>
              </a:rPr>
              <a:t>Write data (WD)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IO channels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z="2000" smtClean="0"/>
              <a:t>Perform IO while CPU is executing other instructions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z="2000" smtClean="0"/>
              <a:t>Three instructions:</a:t>
            </a:r>
          </a:p>
          <a:p>
            <a:pPr lvl="3" eaLnBrk="1" hangingPunct="1">
              <a:buFont typeface="Wingdings" pitchFamily="2" charset="2"/>
              <a:buChar char="§"/>
            </a:pPr>
            <a:r>
              <a:rPr lang="en-US" altLang="zh-TW" sz="1800" smtClean="0"/>
              <a:t>SIO: </a:t>
            </a:r>
            <a:r>
              <a:rPr lang="en-US" altLang="zh-TW" sz="1800" smtClean="0">
                <a:solidFill>
                  <a:srgbClr val="0000FF"/>
                </a:solidFill>
              </a:rPr>
              <a:t>start</a:t>
            </a:r>
            <a:r>
              <a:rPr lang="en-US" altLang="zh-TW" sz="1800" smtClean="0"/>
              <a:t> the operation of IO channel</a:t>
            </a:r>
          </a:p>
          <a:p>
            <a:pPr lvl="3" eaLnBrk="1" hangingPunct="1">
              <a:buFont typeface="Wingdings" pitchFamily="2" charset="2"/>
              <a:buChar char="§"/>
            </a:pPr>
            <a:r>
              <a:rPr lang="en-US" altLang="zh-TW" sz="1800" smtClean="0"/>
              <a:t>TIO: </a:t>
            </a:r>
            <a:r>
              <a:rPr lang="en-US" altLang="zh-TW" sz="1800" smtClean="0">
                <a:solidFill>
                  <a:srgbClr val="0000FF"/>
                </a:solidFill>
              </a:rPr>
              <a:t>test</a:t>
            </a:r>
            <a:r>
              <a:rPr lang="en-US" altLang="zh-TW" sz="1800" smtClean="0"/>
              <a:t> the operation of IO channel</a:t>
            </a:r>
          </a:p>
          <a:p>
            <a:pPr lvl="3" eaLnBrk="1" hangingPunct="1">
              <a:buFont typeface="Wingdings" pitchFamily="2" charset="2"/>
              <a:buChar char="§"/>
            </a:pPr>
            <a:r>
              <a:rPr lang="en-US" altLang="zh-TW" sz="1800" smtClean="0"/>
              <a:t>HIO: </a:t>
            </a:r>
            <a:r>
              <a:rPr lang="en-US" altLang="zh-TW" sz="1800" smtClean="0">
                <a:solidFill>
                  <a:srgbClr val="0000FF"/>
                </a:solidFill>
              </a:rPr>
              <a:t>halt</a:t>
            </a:r>
            <a:r>
              <a:rPr lang="en-US" altLang="zh-TW" sz="1800" smtClean="0"/>
              <a:t> the operation of IO channel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1763"/>
            <a:ext cx="8229600" cy="925512"/>
          </a:xfrm>
        </p:spPr>
        <p:txBody>
          <a:bodyPr/>
          <a:lstStyle/>
          <a:p>
            <a:pPr eaLnBrk="1" hangingPunct="1"/>
            <a:r>
              <a:rPr lang="en-US" altLang="zh-TW" sz="2800" smtClean="0"/>
              <a:t>SIC Programming Examples</a:t>
            </a:r>
            <a:br>
              <a:rPr lang="en-US" altLang="zh-TW" sz="2800" smtClean="0"/>
            </a:br>
            <a:r>
              <a:rPr lang="en-US" altLang="zh-TW" sz="2800" smtClean="0"/>
              <a:t>(1) Data Movement</a:t>
            </a:r>
          </a:p>
        </p:txBody>
      </p:sp>
      <p:pic>
        <p:nvPicPr>
          <p:cNvPr id="55299" name="Picture 7" descr="g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" y="1220788"/>
            <a:ext cx="6946900" cy="289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Text Box 9"/>
          <p:cNvSpPr txBox="1">
            <a:spLocks noChangeArrowheads="1"/>
          </p:cNvSpPr>
          <p:nvPr/>
        </p:nvSpPr>
        <p:spPr bwMode="auto">
          <a:xfrm>
            <a:off x="11113" y="1301750"/>
            <a:ext cx="692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CC3300"/>
                </a:solidFill>
              </a:rPr>
              <a:t>SIC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11113" y="4057650"/>
            <a:ext cx="7075487" cy="2513013"/>
            <a:chOff x="7" y="2556"/>
            <a:chExt cx="4457" cy="1583"/>
          </a:xfrm>
        </p:grpSpPr>
        <p:pic>
          <p:nvPicPr>
            <p:cNvPr id="55305" name="Picture 8" descr="g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" y="2556"/>
              <a:ext cx="4320" cy="15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06" name="Text Box 10"/>
            <p:cNvSpPr txBox="1">
              <a:spLocks noChangeArrowheads="1"/>
            </p:cNvSpPr>
            <p:nvPr/>
          </p:nvSpPr>
          <p:spPr bwMode="auto">
            <a:xfrm>
              <a:off x="7" y="2657"/>
              <a:ext cx="74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rgbClr val="CC3300"/>
                  </a:solidFill>
                </a:rPr>
                <a:t>SIC/XE</a:t>
              </a:r>
            </a:p>
          </p:txBody>
        </p:sp>
      </p:grpSp>
      <p:sp>
        <p:nvSpPr>
          <p:cNvPr id="55302" name="AutoShape 11"/>
          <p:cNvSpPr>
            <a:spLocks/>
          </p:cNvSpPr>
          <p:nvPr/>
        </p:nvSpPr>
        <p:spPr bwMode="auto">
          <a:xfrm>
            <a:off x="5559425" y="2309813"/>
            <a:ext cx="2379663" cy="609600"/>
          </a:xfrm>
          <a:prstGeom prst="borderCallout2">
            <a:avLst>
              <a:gd name="adj1" fmla="val 18750"/>
              <a:gd name="adj2" fmla="val -3204"/>
              <a:gd name="adj3" fmla="val 18750"/>
              <a:gd name="adj4" fmla="val -82787"/>
              <a:gd name="adj5" fmla="val 85940"/>
              <a:gd name="adj6" fmla="val -169046"/>
            </a:avLst>
          </a:prstGeom>
          <a:noFill/>
          <a:ln w="9525">
            <a:solidFill>
              <a:srgbClr val="CC33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>
                <a:solidFill>
                  <a:srgbClr val="CC3300"/>
                </a:solidFill>
              </a:rPr>
              <a:t>Assembler directives for defining storage</a:t>
            </a:r>
          </a:p>
        </p:txBody>
      </p:sp>
      <p:sp>
        <p:nvSpPr>
          <p:cNvPr id="55303" name="AutoShape 12"/>
          <p:cNvSpPr>
            <a:spLocks/>
          </p:cNvSpPr>
          <p:nvPr/>
        </p:nvSpPr>
        <p:spPr bwMode="auto">
          <a:xfrm>
            <a:off x="5559425" y="3811588"/>
            <a:ext cx="1814513" cy="361950"/>
          </a:xfrm>
          <a:prstGeom prst="borderCallout2">
            <a:avLst>
              <a:gd name="adj1" fmla="val 31579"/>
              <a:gd name="adj2" fmla="val -4199"/>
              <a:gd name="adj3" fmla="val 31579"/>
              <a:gd name="adj4" fmla="val -116884"/>
              <a:gd name="adj5" fmla="val -71051"/>
              <a:gd name="adj6" fmla="val -262556"/>
            </a:avLst>
          </a:prstGeom>
          <a:noFill/>
          <a:ln w="9525">
            <a:solidFill>
              <a:srgbClr val="CC33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>
                <a:solidFill>
                  <a:srgbClr val="CC3300"/>
                </a:solidFill>
              </a:rPr>
              <a:t>Address labels</a:t>
            </a:r>
          </a:p>
        </p:txBody>
      </p:sp>
      <p:sp>
        <p:nvSpPr>
          <p:cNvPr id="50191" name="AutoShape 15"/>
          <p:cNvSpPr>
            <a:spLocks/>
          </p:cNvSpPr>
          <p:nvPr/>
        </p:nvSpPr>
        <p:spPr bwMode="auto">
          <a:xfrm>
            <a:off x="5559425" y="5195888"/>
            <a:ext cx="2814638" cy="1131887"/>
          </a:xfrm>
          <a:prstGeom prst="borderCallout2">
            <a:avLst>
              <a:gd name="adj1" fmla="val 10097"/>
              <a:gd name="adj2" fmla="val -2708"/>
              <a:gd name="adj3" fmla="val 10097"/>
              <a:gd name="adj4" fmla="val -55162"/>
              <a:gd name="adj5" fmla="val -42218"/>
              <a:gd name="adj6" fmla="val -112014"/>
            </a:avLst>
          </a:prstGeom>
          <a:noFill/>
          <a:ln w="9525">
            <a:solidFill>
              <a:srgbClr val="CC33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>
                <a:solidFill>
                  <a:srgbClr val="CC3300"/>
                </a:solidFill>
              </a:rPr>
              <a:t>Immediate addressing makes program faster due to fewer memory reference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9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0"/>
            <a:ext cx="7321550" cy="487363"/>
          </a:xfrm>
        </p:spPr>
        <p:txBody>
          <a:bodyPr/>
          <a:lstStyle/>
          <a:p>
            <a:pPr eaLnBrk="1" hangingPunct="1"/>
            <a:r>
              <a:rPr lang="en-US" altLang="zh-TW" sz="2400" smtClean="0">
                <a:solidFill>
                  <a:schemeClr val="tx1"/>
                </a:solidFill>
              </a:rPr>
              <a:t>Sample data movement operations for SIC </a:t>
            </a:r>
          </a:p>
        </p:txBody>
      </p:sp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179388" y="476250"/>
            <a:ext cx="3630612" cy="3668713"/>
          </a:xfrm>
          <a:prstGeom prst="rect">
            <a:avLst/>
          </a:prstGeom>
          <a:solidFill>
            <a:schemeClr val="bg1"/>
          </a:solidFill>
          <a:ln w="9525">
            <a:gradFill>
              <a:gsLst>
                <a:gs pos="0">
                  <a:schemeClr val="tx1"/>
                </a:gs>
                <a:gs pos="39999">
                  <a:srgbClr val="0A128C"/>
                </a:gs>
                <a:gs pos="70000">
                  <a:srgbClr val="181CC7"/>
                </a:gs>
                <a:gs pos="88000">
                  <a:srgbClr val="7005D4"/>
                </a:gs>
                <a:gs pos="100000">
                  <a:srgbClr val="8C3D91"/>
                </a:gs>
              </a:gsLst>
              <a:lin ang="5400000" scaled="0"/>
            </a:gra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TW" dirty="0"/>
              <a:t>                        CPU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TW" dirty="0"/>
              <a:t>A: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TW" dirty="0"/>
              <a:t>(ACC)</a:t>
            </a:r>
          </a:p>
          <a:p>
            <a:pPr>
              <a:spcBef>
                <a:spcPct val="50000"/>
              </a:spcBef>
              <a:defRPr/>
            </a:pPr>
            <a:endParaRPr lang="en-US" altLang="zh-TW" dirty="0"/>
          </a:p>
          <a:p>
            <a:pPr>
              <a:spcBef>
                <a:spcPct val="50000"/>
              </a:spcBef>
              <a:defRPr/>
            </a:pPr>
            <a:endParaRPr lang="en-US" altLang="zh-TW" dirty="0"/>
          </a:p>
          <a:p>
            <a:pPr>
              <a:spcBef>
                <a:spcPct val="50000"/>
              </a:spcBef>
              <a:defRPr/>
            </a:pPr>
            <a:endParaRPr lang="en-US" altLang="zh-TW" dirty="0"/>
          </a:p>
          <a:p>
            <a:pPr>
              <a:spcBef>
                <a:spcPct val="50000"/>
              </a:spcBef>
              <a:defRPr/>
            </a:pPr>
            <a:endParaRPr lang="en-US" altLang="zh-TW" dirty="0"/>
          </a:p>
          <a:p>
            <a:pPr>
              <a:spcBef>
                <a:spcPct val="50000"/>
              </a:spcBef>
              <a:defRPr/>
            </a:pPr>
            <a:endParaRPr lang="en-US" altLang="zh-TW" dirty="0"/>
          </a:p>
          <a:p>
            <a:pPr>
              <a:spcBef>
                <a:spcPct val="50000"/>
              </a:spcBef>
              <a:defRPr/>
            </a:pPr>
            <a:endParaRPr lang="en-US" altLang="zh-TW" dirty="0"/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5148264" y="481015"/>
            <a:ext cx="3418962" cy="3693319"/>
          </a:xfrm>
          <a:prstGeom prst="rect">
            <a:avLst/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TW" dirty="0"/>
              <a:t>                   MEMORY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TW" dirty="0"/>
              <a:t>              (word)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TW" dirty="0"/>
              <a:t>FIVE: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TW" dirty="0"/>
              <a:t>ALPHA: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TW" dirty="0"/>
              <a:t>               (byte)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TW" dirty="0"/>
              <a:t>CHARZ: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TW" dirty="0"/>
              <a:t>C1: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TW" dirty="0"/>
              <a:t>      (Z:character) 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TW" dirty="0"/>
              <a:t>   </a:t>
            </a:r>
          </a:p>
        </p:txBody>
      </p:sp>
      <p:sp>
        <p:nvSpPr>
          <p:cNvPr id="56329" name="Text Box 5"/>
          <p:cNvSpPr txBox="1">
            <a:spLocks noChangeArrowheads="1"/>
          </p:cNvSpPr>
          <p:nvPr/>
        </p:nvSpPr>
        <p:spPr bwMode="auto">
          <a:xfrm>
            <a:off x="5867400" y="1268413"/>
            <a:ext cx="647700" cy="366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 5  </a:t>
            </a:r>
          </a:p>
        </p:txBody>
      </p:sp>
      <p:sp>
        <p:nvSpPr>
          <p:cNvPr id="87046" name="Text Box 6"/>
          <p:cNvSpPr txBox="1">
            <a:spLocks noChangeArrowheads="1"/>
          </p:cNvSpPr>
          <p:nvPr/>
        </p:nvSpPr>
        <p:spPr bwMode="auto">
          <a:xfrm>
            <a:off x="6084888" y="1700213"/>
            <a:ext cx="647700" cy="366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5  </a:t>
            </a:r>
          </a:p>
        </p:txBody>
      </p:sp>
      <p:sp>
        <p:nvSpPr>
          <p:cNvPr id="56331" name="Text Box 7"/>
          <p:cNvSpPr txBox="1">
            <a:spLocks noChangeArrowheads="1"/>
          </p:cNvSpPr>
          <p:nvPr/>
        </p:nvSpPr>
        <p:spPr bwMode="auto">
          <a:xfrm>
            <a:off x="6156325" y="2492375"/>
            <a:ext cx="647700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 Z  </a:t>
            </a:r>
          </a:p>
        </p:txBody>
      </p:sp>
      <p:sp>
        <p:nvSpPr>
          <p:cNvPr id="87048" name="Text Box 8"/>
          <p:cNvSpPr txBox="1">
            <a:spLocks noChangeArrowheads="1"/>
          </p:cNvSpPr>
          <p:nvPr/>
        </p:nvSpPr>
        <p:spPr bwMode="auto">
          <a:xfrm>
            <a:off x="5651500" y="2997200"/>
            <a:ext cx="647700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Z    </a:t>
            </a:r>
          </a:p>
        </p:txBody>
      </p:sp>
      <p:sp>
        <p:nvSpPr>
          <p:cNvPr id="56333" name="Freeform 9"/>
          <p:cNvSpPr>
            <a:spLocks/>
          </p:cNvSpPr>
          <p:nvPr/>
        </p:nvSpPr>
        <p:spPr bwMode="auto">
          <a:xfrm>
            <a:off x="6011863" y="1125538"/>
            <a:ext cx="73025" cy="215900"/>
          </a:xfrm>
          <a:custGeom>
            <a:avLst/>
            <a:gdLst>
              <a:gd name="T0" fmla="*/ 2147483647 w 46"/>
              <a:gd name="T1" fmla="*/ 0 h 136"/>
              <a:gd name="T2" fmla="*/ 0 w 46"/>
              <a:gd name="T3" fmla="*/ 2147483647 h 136"/>
              <a:gd name="T4" fmla="*/ 0 60000 65536"/>
              <a:gd name="T5" fmla="*/ 0 60000 65536"/>
              <a:gd name="T6" fmla="*/ 0 w 46"/>
              <a:gd name="T7" fmla="*/ 0 h 136"/>
              <a:gd name="T8" fmla="*/ 46 w 46"/>
              <a:gd name="T9" fmla="*/ 136 h 1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" h="136">
                <a:moveTo>
                  <a:pt x="46" y="0"/>
                </a:moveTo>
                <a:cubicBezTo>
                  <a:pt x="27" y="60"/>
                  <a:pt x="8" y="121"/>
                  <a:pt x="0" y="13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334" name="Line 10"/>
          <p:cNvSpPr>
            <a:spLocks noChangeShapeType="1"/>
          </p:cNvSpPr>
          <p:nvPr/>
        </p:nvSpPr>
        <p:spPr bwMode="auto">
          <a:xfrm flipH="1">
            <a:off x="6588125" y="1125538"/>
            <a:ext cx="144463" cy="574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335" name="Line 11"/>
          <p:cNvSpPr>
            <a:spLocks noChangeShapeType="1"/>
          </p:cNvSpPr>
          <p:nvPr/>
        </p:nvSpPr>
        <p:spPr bwMode="auto">
          <a:xfrm>
            <a:off x="6156325" y="2349500"/>
            <a:ext cx="0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052" name="Text Box 12"/>
          <p:cNvSpPr txBox="1">
            <a:spLocks noChangeArrowheads="1"/>
          </p:cNvSpPr>
          <p:nvPr/>
        </p:nvSpPr>
        <p:spPr bwMode="auto">
          <a:xfrm>
            <a:off x="539750" y="908050"/>
            <a:ext cx="647700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 5   </a:t>
            </a:r>
          </a:p>
        </p:txBody>
      </p:sp>
      <p:sp>
        <p:nvSpPr>
          <p:cNvPr id="87053" name="Text Box 13"/>
          <p:cNvSpPr txBox="1">
            <a:spLocks noChangeArrowheads="1"/>
          </p:cNvSpPr>
          <p:nvPr/>
        </p:nvSpPr>
        <p:spPr bwMode="auto">
          <a:xfrm>
            <a:off x="5867400" y="3925888"/>
            <a:ext cx="230505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LDA         FIVE  </a:t>
            </a:r>
          </a:p>
        </p:txBody>
      </p:sp>
      <p:sp>
        <p:nvSpPr>
          <p:cNvPr id="87054" name="Text Box 14"/>
          <p:cNvSpPr txBox="1">
            <a:spLocks noChangeArrowheads="1"/>
          </p:cNvSpPr>
          <p:nvPr/>
        </p:nvSpPr>
        <p:spPr bwMode="auto">
          <a:xfrm>
            <a:off x="5867400" y="4214813"/>
            <a:ext cx="230505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STA         ALPHA</a:t>
            </a:r>
          </a:p>
        </p:txBody>
      </p:sp>
      <p:cxnSp>
        <p:nvCxnSpPr>
          <p:cNvPr id="87055" name="AutoShape 15"/>
          <p:cNvCxnSpPr>
            <a:cxnSpLocks noChangeShapeType="1"/>
          </p:cNvCxnSpPr>
          <p:nvPr/>
        </p:nvCxnSpPr>
        <p:spPr bwMode="auto">
          <a:xfrm flipH="1" flipV="1">
            <a:off x="1187450" y="1125538"/>
            <a:ext cx="4679950" cy="360362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87056" name="AutoShape 16"/>
          <p:cNvCxnSpPr>
            <a:cxnSpLocks noChangeShapeType="1"/>
            <a:stCxn id="87052" idx="3"/>
            <a:endCxn id="87046" idx="1"/>
          </p:cNvCxnSpPr>
          <p:nvPr/>
        </p:nvCxnSpPr>
        <p:spPr bwMode="auto">
          <a:xfrm>
            <a:off x="1187450" y="1092200"/>
            <a:ext cx="4897438" cy="792163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87057" name="AutoShape 17"/>
          <p:cNvCxnSpPr>
            <a:cxnSpLocks noChangeShapeType="1"/>
          </p:cNvCxnSpPr>
          <p:nvPr/>
        </p:nvCxnSpPr>
        <p:spPr bwMode="auto">
          <a:xfrm flipH="1" flipV="1">
            <a:off x="1187450" y="1125538"/>
            <a:ext cx="4535488" cy="158432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56342" name="Freeform 18"/>
          <p:cNvSpPr>
            <a:spLocks/>
          </p:cNvSpPr>
          <p:nvPr/>
        </p:nvSpPr>
        <p:spPr bwMode="auto">
          <a:xfrm>
            <a:off x="6372225" y="2205038"/>
            <a:ext cx="1068388" cy="1008062"/>
          </a:xfrm>
          <a:custGeom>
            <a:avLst/>
            <a:gdLst>
              <a:gd name="T0" fmla="*/ 2147483647 w 673"/>
              <a:gd name="T1" fmla="*/ 2147483647 h 635"/>
              <a:gd name="T2" fmla="*/ 2147483647 w 673"/>
              <a:gd name="T3" fmla="*/ 2147483647 h 635"/>
              <a:gd name="T4" fmla="*/ 0 w 673"/>
              <a:gd name="T5" fmla="*/ 2147483647 h 635"/>
              <a:gd name="T6" fmla="*/ 0 60000 65536"/>
              <a:gd name="T7" fmla="*/ 0 60000 65536"/>
              <a:gd name="T8" fmla="*/ 0 60000 65536"/>
              <a:gd name="T9" fmla="*/ 0 w 673"/>
              <a:gd name="T10" fmla="*/ 0 h 635"/>
              <a:gd name="T11" fmla="*/ 673 w 673"/>
              <a:gd name="T12" fmla="*/ 635 h 6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73" h="635">
                <a:moveTo>
                  <a:pt x="227" y="91"/>
                </a:moveTo>
                <a:cubicBezTo>
                  <a:pt x="450" y="45"/>
                  <a:pt x="673" y="0"/>
                  <a:pt x="635" y="91"/>
                </a:cubicBezTo>
                <a:cubicBezTo>
                  <a:pt x="597" y="182"/>
                  <a:pt x="106" y="544"/>
                  <a:pt x="0" y="63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87059" name="AutoShape 19"/>
          <p:cNvCxnSpPr>
            <a:cxnSpLocks noChangeShapeType="1"/>
          </p:cNvCxnSpPr>
          <p:nvPr/>
        </p:nvCxnSpPr>
        <p:spPr bwMode="auto">
          <a:xfrm>
            <a:off x="1116013" y="1052513"/>
            <a:ext cx="4030662" cy="208915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87060" name="Text Box 20"/>
          <p:cNvSpPr txBox="1">
            <a:spLocks noChangeArrowheads="1"/>
          </p:cNvSpPr>
          <p:nvPr/>
        </p:nvSpPr>
        <p:spPr bwMode="auto">
          <a:xfrm>
            <a:off x="5867400" y="4502150"/>
            <a:ext cx="23050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LDCH      CHARZ</a:t>
            </a:r>
          </a:p>
        </p:txBody>
      </p:sp>
      <p:sp>
        <p:nvSpPr>
          <p:cNvPr id="87061" name="Text Box 21"/>
          <p:cNvSpPr txBox="1">
            <a:spLocks noChangeArrowheads="1"/>
          </p:cNvSpPr>
          <p:nvPr/>
        </p:nvSpPr>
        <p:spPr bwMode="auto">
          <a:xfrm>
            <a:off x="5867400" y="4791075"/>
            <a:ext cx="23050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STCH      C1</a:t>
            </a:r>
          </a:p>
        </p:txBody>
      </p:sp>
      <p:sp>
        <p:nvSpPr>
          <p:cNvPr id="56346" name="Text Box 22"/>
          <p:cNvSpPr txBox="1">
            <a:spLocks noChangeArrowheads="1"/>
          </p:cNvSpPr>
          <p:nvPr/>
        </p:nvSpPr>
        <p:spPr bwMode="auto">
          <a:xfrm>
            <a:off x="5867400" y="5119688"/>
            <a:ext cx="2305050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b="1" i="1"/>
              <a:t>  .</a:t>
            </a:r>
          </a:p>
        </p:txBody>
      </p:sp>
      <p:sp>
        <p:nvSpPr>
          <p:cNvPr id="56347" name="Text Box 23"/>
          <p:cNvSpPr txBox="1">
            <a:spLocks noChangeArrowheads="1"/>
          </p:cNvSpPr>
          <p:nvPr/>
        </p:nvSpPr>
        <p:spPr bwMode="auto">
          <a:xfrm>
            <a:off x="4356100" y="5510213"/>
            <a:ext cx="381635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ALPHA              RESW      1</a:t>
            </a:r>
          </a:p>
        </p:txBody>
      </p:sp>
      <p:sp>
        <p:nvSpPr>
          <p:cNvPr id="56348" name="Text Box 24"/>
          <p:cNvSpPr txBox="1">
            <a:spLocks noChangeArrowheads="1"/>
          </p:cNvSpPr>
          <p:nvPr/>
        </p:nvSpPr>
        <p:spPr bwMode="auto">
          <a:xfrm>
            <a:off x="4356100" y="5870575"/>
            <a:ext cx="38163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  FIVE              WORD     5   </a:t>
            </a:r>
          </a:p>
        </p:txBody>
      </p:sp>
      <p:sp>
        <p:nvSpPr>
          <p:cNvPr id="56349" name="Text Box 25"/>
          <p:cNvSpPr txBox="1">
            <a:spLocks noChangeArrowheads="1"/>
          </p:cNvSpPr>
          <p:nvPr/>
        </p:nvSpPr>
        <p:spPr bwMode="auto">
          <a:xfrm>
            <a:off x="4356100" y="6157913"/>
            <a:ext cx="381635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CHARZ              BYTE      C </a:t>
            </a:r>
            <a:r>
              <a:rPr lang="en-US" altLang="zh-TW" sz="2400" b="1"/>
              <a:t>’ </a:t>
            </a:r>
            <a:r>
              <a:rPr lang="en-US" altLang="zh-TW"/>
              <a:t>Z  </a:t>
            </a:r>
            <a:r>
              <a:rPr lang="en-US" altLang="zh-TW" sz="2400" b="1"/>
              <a:t>’</a:t>
            </a:r>
          </a:p>
        </p:txBody>
      </p:sp>
      <p:sp>
        <p:nvSpPr>
          <p:cNvPr id="56350" name="Text Box 26"/>
          <p:cNvSpPr txBox="1">
            <a:spLocks noChangeArrowheads="1"/>
          </p:cNvSpPr>
          <p:nvPr/>
        </p:nvSpPr>
        <p:spPr bwMode="auto">
          <a:xfrm>
            <a:off x="4356100" y="6518275"/>
            <a:ext cx="38163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C1                      RESB       1</a:t>
            </a:r>
            <a:endParaRPr lang="en-US" altLang="zh-TW" sz="2400" b="1"/>
          </a:p>
        </p:txBody>
      </p:sp>
      <p:sp>
        <p:nvSpPr>
          <p:cNvPr id="87067" name="Text Box 27"/>
          <p:cNvSpPr txBox="1">
            <a:spLocks noChangeArrowheads="1"/>
          </p:cNvSpPr>
          <p:nvPr/>
        </p:nvSpPr>
        <p:spPr bwMode="auto">
          <a:xfrm>
            <a:off x="539750" y="908050"/>
            <a:ext cx="647700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 Z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7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7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7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7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7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87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7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7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87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6" grpId="0" animBg="1" autoUpdateAnimBg="0"/>
      <p:bldP spid="87048" grpId="0" animBg="1" autoUpdateAnimBg="0"/>
      <p:bldP spid="87052" grpId="0" animBg="1" autoUpdateAnimBg="0"/>
      <p:bldP spid="87053" grpId="0" animBg="1" autoUpdateAnimBg="0"/>
      <p:bldP spid="87054" grpId="0" animBg="1" autoUpdateAnimBg="0"/>
      <p:bldP spid="87060" grpId="0" animBg="1" autoUpdateAnimBg="0"/>
      <p:bldP spid="87061" grpId="0" animBg="1" autoUpdateAnimBg="0"/>
      <p:bldP spid="87067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316912" cy="784225"/>
          </a:xfrm>
        </p:spPr>
        <p:txBody>
          <a:bodyPr/>
          <a:lstStyle/>
          <a:p>
            <a:pPr eaLnBrk="1" hangingPunct="1"/>
            <a:r>
              <a:rPr lang="en-US" altLang="zh-TW" sz="2400" smtClean="0">
                <a:solidFill>
                  <a:srgbClr val="FF3300"/>
                </a:solidFill>
              </a:rPr>
              <a:t>   Sample data movement operations for SIC/XE</a:t>
            </a:r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179388" y="696913"/>
            <a:ext cx="3630612" cy="366871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                      CPU</a:t>
            </a:r>
          </a:p>
          <a:p>
            <a:pPr>
              <a:spcBef>
                <a:spcPct val="50000"/>
              </a:spcBef>
            </a:pPr>
            <a:r>
              <a:rPr lang="en-US" altLang="zh-TW"/>
              <a:t>A:</a:t>
            </a:r>
          </a:p>
          <a:p>
            <a:pPr>
              <a:spcBef>
                <a:spcPct val="50000"/>
              </a:spcBef>
            </a:pPr>
            <a:r>
              <a:rPr lang="en-US" altLang="zh-TW"/>
              <a:t>(ACC)</a:t>
            </a:r>
          </a:p>
          <a:p>
            <a:pPr>
              <a:spcBef>
                <a:spcPct val="50000"/>
              </a:spcBef>
            </a:pPr>
            <a:endParaRPr lang="en-US" altLang="zh-TW"/>
          </a:p>
          <a:p>
            <a:pPr>
              <a:spcBef>
                <a:spcPct val="50000"/>
              </a:spcBef>
            </a:pPr>
            <a:endParaRPr lang="en-US" altLang="zh-TW"/>
          </a:p>
          <a:p>
            <a:pPr>
              <a:spcBef>
                <a:spcPct val="50000"/>
              </a:spcBef>
            </a:pPr>
            <a:endParaRPr lang="en-US" altLang="zh-TW"/>
          </a:p>
          <a:p>
            <a:pPr>
              <a:spcBef>
                <a:spcPct val="50000"/>
              </a:spcBef>
            </a:pPr>
            <a:endParaRPr lang="en-US" altLang="zh-TW"/>
          </a:p>
          <a:p>
            <a:pPr>
              <a:spcBef>
                <a:spcPct val="50000"/>
              </a:spcBef>
            </a:pPr>
            <a:endParaRPr lang="en-US" altLang="zh-TW"/>
          </a:p>
          <a:p>
            <a:pPr>
              <a:spcBef>
                <a:spcPct val="50000"/>
              </a:spcBef>
            </a:pPr>
            <a:endParaRPr lang="en-US" altLang="zh-TW"/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5148263" y="696913"/>
            <a:ext cx="3671887" cy="366871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                 MEMORY</a:t>
            </a:r>
          </a:p>
          <a:p>
            <a:pPr>
              <a:spcBef>
                <a:spcPct val="50000"/>
              </a:spcBef>
            </a:pPr>
            <a:endParaRPr lang="en-US" altLang="zh-TW"/>
          </a:p>
          <a:p>
            <a:pPr>
              <a:spcBef>
                <a:spcPct val="50000"/>
              </a:spcBef>
            </a:pPr>
            <a:endParaRPr lang="en-US" altLang="zh-TW"/>
          </a:p>
          <a:p>
            <a:pPr>
              <a:spcBef>
                <a:spcPct val="50000"/>
              </a:spcBef>
            </a:pPr>
            <a:r>
              <a:rPr lang="en-US" altLang="zh-TW"/>
              <a:t>               (word)</a:t>
            </a:r>
          </a:p>
          <a:p>
            <a:pPr>
              <a:spcBef>
                <a:spcPct val="50000"/>
              </a:spcBef>
            </a:pPr>
            <a:r>
              <a:rPr lang="en-US" altLang="zh-TW"/>
              <a:t>ALPHA:</a:t>
            </a:r>
          </a:p>
          <a:p>
            <a:pPr>
              <a:spcBef>
                <a:spcPct val="50000"/>
              </a:spcBef>
            </a:pPr>
            <a:r>
              <a:rPr lang="en-US" altLang="zh-TW"/>
              <a:t>        (byte)</a:t>
            </a:r>
          </a:p>
          <a:p>
            <a:pPr>
              <a:spcBef>
                <a:spcPct val="50000"/>
              </a:spcBef>
            </a:pPr>
            <a:r>
              <a:rPr lang="en-US" altLang="zh-TW"/>
              <a:t>C1:</a:t>
            </a:r>
          </a:p>
          <a:p>
            <a:pPr>
              <a:spcBef>
                <a:spcPct val="50000"/>
              </a:spcBef>
            </a:pPr>
            <a:endParaRPr lang="en-US" altLang="zh-TW"/>
          </a:p>
          <a:p>
            <a:pPr>
              <a:spcBef>
                <a:spcPct val="50000"/>
              </a:spcBef>
            </a:pPr>
            <a:endParaRPr lang="en-US" altLang="zh-TW"/>
          </a:p>
        </p:txBody>
      </p:sp>
      <p:sp>
        <p:nvSpPr>
          <p:cNvPr id="88069" name="Text Box 5"/>
          <p:cNvSpPr txBox="1">
            <a:spLocks noChangeArrowheads="1"/>
          </p:cNvSpPr>
          <p:nvPr/>
        </p:nvSpPr>
        <p:spPr bwMode="auto">
          <a:xfrm>
            <a:off x="6156325" y="2349500"/>
            <a:ext cx="647700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 5 </a:t>
            </a:r>
          </a:p>
        </p:txBody>
      </p:sp>
      <p:sp>
        <p:nvSpPr>
          <p:cNvPr id="88070" name="Text Box 6"/>
          <p:cNvSpPr txBox="1">
            <a:spLocks noChangeArrowheads="1"/>
          </p:cNvSpPr>
          <p:nvPr/>
        </p:nvSpPr>
        <p:spPr bwMode="auto">
          <a:xfrm>
            <a:off x="5724525" y="3206750"/>
            <a:ext cx="2951163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90-&gt;5A (ASCII CODE) =Z   </a:t>
            </a:r>
          </a:p>
        </p:txBody>
      </p:sp>
      <p:sp>
        <p:nvSpPr>
          <p:cNvPr id="88071" name="Text Box 7"/>
          <p:cNvSpPr txBox="1">
            <a:spLocks noChangeArrowheads="1"/>
          </p:cNvSpPr>
          <p:nvPr/>
        </p:nvSpPr>
        <p:spPr bwMode="auto">
          <a:xfrm>
            <a:off x="611188" y="1125538"/>
            <a:ext cx="647700" cy="366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 5 </a:t>
            </a:r>
          </a:p>
        </p:txBody>
      </p:sp>
      <p:sp>
        <p:nvSpPr>
          <p:cNvPr id="88072" name="Text Box 8"/>
          <p:cNvSpPr txBox="1">
            <a:spLocks noChangeArrowheads="1"/>
          </p:cNvSpPr>
          <p:nvPr/>
        </p:nvSpPr>
        <p:spPr bwMode="auto">
          <a:xfrm>
            <a:off x="5724525" y="4214813"/>
            <a:ext cx="2305050" cy="366712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LDA         # 5  </a:t>
            </a:r>
          </a:p>
        </p:txBody>
      </p:sp>
      <p:sp>
        <p:nvSpPr>
          <p:cNvPr id="88073" name="Text Box 9"/>
          <p:cNvSpPr txBox="1">
            <a:spLocks noChangeArrowheads="1"/>
          </p:cNvSpPr>
          <p:nvPr/>
        </p:nvSpPr>
        <p:spPr bwMode="auto">
          <a:xfrm>
            <a:off x="5724525" y="4575175"/>
            <a:ext cx="2305050" cy="366713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STA         ALPHA  </a:t>
            </a:r>
          </a:p>
        </p:txBody>
      </p:sp>
      <p:sp>
        <p:nvSpPr>
          <p:cNvPr id="88074" name="Text Box 10"/>
          <p:cNvSpPr txBox="1">
            <a:spLocks noChangeArrowheads="1"/>
          </p:cNvSpPr>
          <p:nvPr/>
        </p:nvSpPr>
        <p:spPr bwMode="auto">
          <a:xfrm>
            <a:off x="5724525" y="4933950"/>
            <a:ext cx="2305050" cy="366713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LDA         # 90  </a:t>
            </a:r>
          </a:p>
        </p:txBody>
      </p:sp>
      <p:sp>
        <p:nvSpPr>
          <p:cNvPr id="88075" name="Text Box 11"/>
          <p:cNvSpPr txBox="1">
            <a:spLocks noChangeArrowheads="1"/>
          </p:cNvSpPr>
          <p:nvPr/>
        </p:nvSpPr>
        <p:spPr bwMode="auto">
          <a:xfrm>
            <a:off x="5724525" y="5294313"/>
            <a:ext cx="2305050" cy="366712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STCH       C1 </a:t>
            </a:r>
          </a:p>
        </p:txBody>
      </p:sp>
      <p:sp>
        <p:nvSpPr>
          <p:cNvPr id="57356" name="Text Box 12"/>
          <p:cNvSpPr txBox="1">
            <a:spLocks noChangeArrowheads="1"/>
          </p:cNvSpPr>
          <p:nvPr/>
        </p:nvSpPr>
        <p:spPr bwMode="auto">
          <a:xfrm>
            <a:off x="5724525" y="5583238"/>
            <a:ext cx="2305050" cy="366712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</a:t>
            </a:r>
            <a:r>
              <a:rPr lang="en-US" altLang="zh-TW" b="1"/>
              <a:t>.</a:t>
            </a:r>
          </a:p>
        </p:txBody>
      </p:sp>
      <p:sp>
        <p:nvSpPr>
          <p:cNvPr id="57357" name="Text Box 13"/>
          <p:cNvSpPr txBox="1">
            <a:spLocks noChangeArrowheads="1"/>
          </p:cNvSpPr>
          <p:nvPr/>
        </p:nvSpPr>
        <p:spPr bwMode="auto">
          <a:xfrm>
            <a:off x="4211638" y="5942013"/>
            <a:ext cx="3816350" cy="366712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ALPHA              RESW      1</a:t>
            </a:r>
          </a:p>
        </p:txBody>
      </p:sp>
      <p:sp>
        <p:nvSpPr>
          <p:cNvPr id="57358" name="Text Box 14"/>
          <p:cNvSpPr txBox="1">
            <a:spLocks noChangeArrowheads="1"/>
          </p:cNvSpPr>
          <p:nvPr/>
        </p:nvSpPr>
        <p:spPr bwMode="auto">
          <a:xfrm>
            <a:off x="4211638" y="6302375"/>
            <a:ext cx="3816350" cy="366713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C1                     RESB       1</a:t>
            </a:r>
          </a:p>
        </p:txBody>
      </p:sp>
      <p:cxnSp>
        <p:nvCxnSpPr>
          <p:cNvPr id="88079" name="AutoShape 15"/>
          <p:cNvCxnSpPr>
            <a:cxnSpLocks noChangeShapeType="1"/>
          </p:cNvCxnSpPr>
          <p:nvPr/>
        </p:nvCxnSpPr>
        <p:spPr bwMode="auto">
          <a:xfrm>
            <a:off x="1187450" y="1268413"/>
            <a:ext cx="4897438" cy="1223962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88080" name="Text Box 16"/>
          <p:cNvSpPr txBox="1">
            <a:spLocks noChangeArrowheads="1"/>
          </p:cNvSpPr>
          <p:nvPr/>
        </p:nvSpPr>
        <p:spPr bwMode="auto">
          <a:xfrm>
            <a:off x="611188" y="1117600"/>
            <a:ext cx="647700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90 </a:t>
            </a:r>
          </a:p>
        </p:txBody>
      </p:sp>
      <p:cxnSp>
        <p:nvCxnSpPr>
          <p:cNvPr id="88081" name="AutoShape 17"/>
          <p:cNvCxnSpPr>
            <a:cxnSpLocks noChangeShapeType="1"/>
            <a:stCxn id="88080" idx="3"/>
            <a:endCxn id="88070" idx="1"/>
          </p:cNvCxnSpPr>
          <p:nvPr/>
        </p:nvCxnSpPr>
        <p:spPr bwMode="auto">
          <a:xfrm>
            <a:off x="1258888" y="1301750"/>
            <a:ext cx="4465637" cy="208915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8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8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88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9" grpId="0" animBg="1" autoUpdateAnimBg="0"/>
      <p:bldP spid="88070" grpId="0" animBg="1" autoUpdateAnimBg="0"/>
      <p:bldP spid="88071" grpId="0" animBg="1" autoUpdateAnimBg="0"/>
      <p:bldP spid="88072" grpId="0" animBg="1" autoUpdateAnimBg="0"/>
      <p:bldP spid="88073" grpId="0" animBg="1" autoUpdateAnimBg="0"/>
      <p:bldP spid="88074" grpId="0" animBg="1" autoUpdateAnimBg="0"/>
      <p:bldP spid="88075" grpId="0" animBg="1" autoUpdateAnimBg="0"/>
      <p:bldP spid="88080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1" descr="g18"/>
          <p:cNvPicPr>
            <a:picLocks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47688" y="1620838"/>
            <a:ext cx="7629525" cy="4745037"/>
          </a:xfrm>
          <a:noFill/>
        </p:spPr>
      </p:pic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1763"/>
            <a:ext cx="8229600" cy="925512"/>
          </a:xfrm>
        </p:spPr>
        <p:txBody>
          <a:bodyPr/>
          <a:lstStyle/>
          <a:p>
            <a:pPr eaLnBrk="1" hangingPunct="1"/>
            <a:r>
              <a:rPr lang="en-US" altLang="zh-TW" sz="2800" smtClean="0"/>
              <a:t>SIC Programming Examples</a:t>
            </a:r>
            <a:br>
              <a:rPr lang="en-US" altLang="zh-TW" sz="2800" smtClean="0"/>
            </a:br>
            <a:r>
              <a:rPr lang="en-US" altLang="zh-TW" sz="2800" smtClean="0"/>
              <a:t>(2) Arithmetic</a:t>
            </a: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606425" y="1636713"/>
            <a:ext cx="86201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3200">
                <a:solidFill>
                  <a:srgbClr val="CC3300"/>
                </a:solidFill>
              </a:rPr>
              <a:t>SIC</a:t>
            </a:r>
          </a:p>
        </p:txBody>
      </p:sp>
      <p:sp>
        <p:nvSpPr>
          <p:cNvPr id="58373" name="Text Box 13"/>
          <p:cNvSpPr txBox="1">
            <a:spLocks noChangeArrowheads="1"/>
          </p:cNvSpPr>
          <p:nvPr/>
        </p:nvSpPr>
        <p:spPr bwMode="auto">
          <a:xfrm>
            <a:off x="4024313" y="5426075"/>
            <a:ext cx="46037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CC3300"/>
                </a:solidFill>
              </a:rPr>
              <a:t>BETA </a:t>
            </a:r>
            <a:r>
              <a:rPr lang="en-US" altLang="zh-TW" sz="2400">
                <a:solidFill>
                  <a:srgbClr val="CC3300"/>
                </a:solidFill>
                <a:sym typeface="Wingdings" pitchFamily="2" charset="2"/>
              </a:rPr>
              <a:t></a:t>
            </a:r>
            <a:r>
              <a:rPr lang="en-US" altLang="zh-TW" sz="2400">
                <a:solidFill>
                  <a:srgbClr val="CC3300"/>
                </a:solidFill>
              </a:rPr>
              <a:t> (ALPHA + INCR  - 1)</a:t>
            </a:r>
          </a:p>
          <a:p>
            <a:r>
              <a:rPr lang="en-US" altLang="zh-TW" sz="2400">
                <a:solidFill>
                  <a:srgbClr val="CC3300"/>
                </a:solidFill>
              </a:rPr>
              <a:t>DELTA </a:t>
            </a:r>
            <a:r>
              <a:rPr lang="en-US" altLang="zh-TW" sz="2400">
                <a:solidFill>
                  <a:srgbClr val="CC3300"/>
                </a:solidFill>
                <a:sym typeface="Wingdings" pitchFamily="2" charset="2"/>
              </a:rPr>
              <a:t></a:t>
            </a:r>
            <a:r>
              <a:rPr lang="en-US" altLang="zh-TW" sz="2400">
                <a:solidFill>
                  <a:srgbClr val="CC3300"/>
                </a:solidFill>
              </a:rPr>
              <a:t> (GAMMA + INCR  - 1)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7" descr="g19"/>
          <p:cNvPicPr>
            <a:picLocks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14400" y="1692275"/>
            <a:ext cx="8039100" cy="4662488"/>
          </a:xfrm>
          <a:noFill/>
        </p:spPr>
      </p:pic>
      <p:sp>
        <p:nvSpPr>
          <p:cNvPr id="5939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31763"/>
            <a:ext cx="8229600" cy="925512"/>
          </a:xfrm>
        </p:spPr>
        <p:txBody>
          <a:bodyPr/>
          <a:lstStyle/>
          <a:p>
            <a:pPr eaLnBrk="1" hangingPunct="1"/>
            <a:r>
              <a:rPr lang="en-US" altLang="zh-TW" sz="2800" smtClean="0"/>
              <a:t>SIC Programming Examples</a:t>
            </a:r>
            <a:br>
              <a:rPr lang="en-US" altLang="zh-TW" sz="2800" smtClean="0"/>
            </a:br>
            <a:r>
              <a:rPr lang="en-US" altLang="zh-TW" sz="2800" smtClean="0"/>
              <a:t>(2) Arithmetic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534988" y="1622425"/>
            <a:ext cx="15176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3200">
                <a:solidFill>
                  <a:srgbClr val="CC3300"/>
                </a:solidFill>
              </a:rPr>
              <a:t>SIC/XE</a:t>
            </a:r>
          </a:p>
        </p:txBody>
      </p:sp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4024313" y="5426075"/>
            <a:ext cx="46037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CC3300"/>
                </a:solidFill>
              </a:rPr>
              <a:t>BETA </a:t>
            </a:r>
            <a:r>
              <a:rPr lang="en-US" altLang="zh-TW" sz="2400">
                <a:solidFill>
                  <a:srgbClr val="CC3300"/>
                </a:solidFill>
                <a:sym typeface="Wingdings" pitchFamily="2" charset="2"/>
              </a:rPr>
              <a:t></a:t>
            </a:r>
            <a:r>
              <a:rPr lang="en-US" altLang="zh-TW" sz="2400">
                <a:solidFill>
                  <a:srgbClr val="CC3300"/>
                </a:solidFill>
              </a:rPr>
              <a:t> (ALPHA + INCR  - 1)</a:t>
            </a:r>
          </a:p>
          <a:p>
            <a:r>
              <a:rPr lang="en-US" altLang="zh-TW" sz="2400">
                <a:solidFill>
                  <a:srgbClr val="CC3300"/>
                </a:solidFill>
              </a:rPr>
              <a:t>DELTA </a:t>
            </a:r>
            <a:r>
              <a:rPr lang="en-US" altLang="zh-TW" sz="2400">
                <a:solidFill>
                  <a:srgbClr val="CC3300"/>
                </a:solidFill>
                <a:sym typeface="Wingdings" pitchFamily="2" charset="2"/>
              </a:rPr>
              <a:t></a:t>
            </a:r>
            <a:r>
              <a:rPr lang="en-US" altLang="zh-TW" sz="2400">
                <a:solidFill>
                  <a:srgbClr val="CC3300"/>
                </a:solidFill>
              </a:rPr>
              <a:t> (GAMMA + INCR  - 1)</a:t>
            </a:r>
          </a:p>
        </p:txBody>
      </p:sp>
      <p:sp>
        <p:nvSpPr>
          <p:cNvPr id="59398" name="Line 9"/>
          <p:cNvSpPr>
            <a:spLocks noChangeShapeType="1"/>
          </p:cNvSpPr>
          <p:nvPr/>
        </p:nvSpPr>
        <p:spPr bwMode="auto">
          <a:xfrm>
            <a:off x="2101850" y="2074863"/>
            <a:ext cx="1509713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399" name="Line 10"/>
          <p:cNvSpPr>
            <a:spLocks noChangeShapeType="1"/>
          </p:cNvSpPr>
          <p:nvPr/>
        </p:nvSpPr>
        <p:spPr bwMode="auto">
          <a:xfrm>
            <a:off x="2101850" y="2814638"/>
            <a:ext cx="1146175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0" name="Line 11"/>
          <p:cNvSpPr>
            <a:spLocks noChangeShapeType="1"/>
          </p:cNvSpPr>
          <p:nvPr/>
        </p:nvSpPr>
        <p:spPr bwMode="auto">
          <a:xfrm>
            <a:off x="2101850" y="3797300"/>
            <a:ext cx="1146175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0" descr="g20"/>
          <p:cNvPicPr>
            <a:picLocks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27038" y="1782763"/>
            <a:ext cx="8716962" cy="3967162"/>
          </a:xfrm>
          <a:noFill/>
        </p:spPr>
      </p:pic>
      <p:sp>
        <p:nvSpPr>
          <p:cNvPr id="6041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31763"/>
            <a:ext cx="8229600" cy="925512"/>
          </a:xfrm>
        </p:spPr>
        <p:txBody>
          <a:bodyPr/>
          <a:lstStyle/>
          <a:p>
            <a:pPr eaLnBrk="1" hangingPunct="1"/>
            <a:r>
              <a:rPr lang="en-US" altLang="zh-TW" sz="2800" smtClean="0"/>
              <a:t>SIC Programming Examples</a:t>
            </a:r>
            <a:br>
              <a:rPr lang="en-US" altLang="zh-TW" sz="2800" smtClean="0"/>
            </a:br>
            <a:r>
              <a:rPr lang="en-US" altLang="zh-TW" sz="2800" smtClean="0"/>
              <a:t>(3) Looping and Indexing: part I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534988" y="1622425"/>
            <a:ext cx="8620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3200">
                <a:solidFill>
                  <a:srgbClr val="CC3300"/>
                </a:solidFill>
              </a:rPr>
              <a:t>SIC</a:t>
            </a: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4024313" y="5426075"/>
            <a:ext cx="4879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CC3300"/>
                </a:solidFill>
              </a:rPr>
              <a:t>Copy one 11-byte string to another</a:t>
            </a:r>
          </a:p>
        </p:txBody>
      </p:sp>
      <p:sp>
        <p:nvSpPr>
          <p:cNvPr id="60422" name="Line 12"/>
          <p:cNvSpPr>
            <a:spLocks noChangeShapeType="1"/>
          </p:cNvSpPr>
          <p:nvPr/>
        </p:nvSpPr>
        <p:spPr bwMode="auto">
          <a:xfrm>
            <a:off x="2843213" y="2520950"/>
            <a:ext cx="76835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302625" cy="260350"/>
          </a:xfrm>
        </p:spPr>
        <p:txBody>
          <a:bodyPr/>
          <a:lstStyle/>
          <a:p>
            <a:pPr eaLnBrk="1" hangingPunct="1"/>
            <a:r>
              <a:rPr lang="en-US" altLang="zh-TW" sz="4000" smtClean="0">
                <a:solidFill>
                  <a:srgbClr val="FF3300"/>
                </a:solidFill>
              </a:rPr>
              <a:t> </a:t>
            </a:r>
            <a:r>
              <a:rPr lang="en-US" altLang="zh-TW" sz="2400" smtClean="0">
                <a:solidFill>
                  <a:srgbClr val="FF3300"/>
                </a:solidFill>
              </a:rPr>
              <a:t>Sample  looping and indexing operations for (a)SIC</a:t>
            </a:r>
            <a:r>
              <a:rPr lang="en-US" altLang="zh-TW" sz="3200" smtClean="0">
                <a:solidFill>
                  <a:srgbClr val="FF3300"/>
                </a:solidFill>
              </a:rPr>
              <a:t> </a:t>
            </a:r>
            <a:endParaRPr lang="en-US" altLang="zh-TW" sz="4000" smtClean="0">
              <a:solidFill>
                <a:srgbClr val="FF3300"/>
              </a:solidFill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8229600" cy="57499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altLang="zh-TW" smtClean="0"/>
          </a:p>
          <a:p>
            <a:pPr eaLnBrk="1" hangingPunct="1">
              <a:buFont typeface="Wingdings" pitchFamily="2" charset="2"/>
              <a:buNone/>
            </a:pPr>
            <a:endParaRPr lang="en-US" altLang="zh-TW" smtClean="0"/>
          </a:p>
          <a:p>
            <a:pPr eaLnBrk="1" hangingPunct="1">
              <a:buFont typeface="Wingdings" pitchFamily="2" charset="2"/>
              <a:buNone/>
            </a:pPr>
            <a:endParaRPr lang="en-US" altLang="zh-TW" smtClean="0"/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250825" y="404813"/>
            <a:ext cx="3630613" cy="366871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                      CPU</a:t>
            </a:r>
          </a:p>
          <a:p>
            <a:pPr>
              <a:spcBef>
                <a:spcPct val="50000"/>
              </a:spcBef>
            </a:pPr>
            <a:r>
              <a:rPr lang="en-US" altLang="zh-TW"/>
              <a:t>X:</a:t>
            </a:r>
          </a:p>
          <a:p>
            <a:pPr>
              <a:spcBef>
                <a:spcPct val="50000"/>
              </a:spcBef>
            </a:pPr>
            <a:endParaRPr lang="en-US" altLang="zh-TW"/>
          </a:p>
          <a:p>
            <a:pPr>
              <a:spcBef>
                <a:spcPct val="50000"/>
              </a:spcBef>
            </a:pPr>
            <a:r>
              <a:rPr lang="en-US" altLang="zh-TW"/>
              <a:t>PC</a:t>
            </a:r>
          </a:p>
          <a:p>
            <a:pPr>
              <a:spcBef>
                <a:spcPct val="50000"/>
              </a:spcBef>
            </a:pPr>
            <a:endParaRPr lang="en-US" altLang="zh-TW"/>
          </a:p>
          <a:p>
            <a:pPr>
              <a:spcBef>
                <a:spcPct val="50000"/>
              </a:spcBef>
            </a:pPr>
            <a:r>
              <a:rPr lang="en-US" altLang="zh-TW"/>
              <a:t>ACC</a:t>
            </a:r>
          </a:p>
          <a:p>
            <a:pPr>
              <a:spcBef>
                <a:spcPct val="50000"/>
              </a:spcBef>
            </a:pPr>
            <a:endParaRPr lang="en-US" altLang="zh-TW"/>
          </a:p>
          <a:p>
            <a:pPr>
              <a:spcBef>
                <a:spcPct val="50000"/>
              </a:spcBef>
            </a:pPr>
            <a:r>
              <a:rPr lang="en-US" altLang="zh-TW"/>
              <a:t>Status word:</a:t>
            </a:r>
          </a:p>
          <a:p>
            <a:pPr>
              <a:spcBef>
                <a:spcPct val="50000"/>
              </a:spcBef>
            </a:pPr>
            <a:endParaRPr lang="en-US" altLang="zh-TW"/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685800" y="1752600"/>
            <a:ext cx="1081088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  </a:t>
            </a: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838200" y="2438400"/>
            <a:ext cx="1081088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  </a:t>
            </a: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827088" y="836613"/>
            <a:ext cx="576262" cy="366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   </a:t>
            </a:r>
          </a:p>
        </p:txBody>
      </p:sp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5076825" y="404813"/>
            <a:ext cx="3671888" cy="366871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                 MEMORY</a:t>
            </a:r>
          </a:p>
          <a:p>
            <a:pPr>
              <a:spcBef>
                <a:spcPct val="50000"/>
              </a:spcBef>
            </a:pPr>
            <a:r>
              <a:rPr lang="en-US" altLang="zh-TW"/>
              <a:t>           (word)</a:t>
            </a:r>
          </a:p>
          <a:p>
            <a:pPr>
              <a:spcBef>
                <a:spcPct val="50000"/>
              </a:spcBef>
            </a:pPr>
            <a:r>
              <a:rPr lang="en-US" altLang="zh-TW"/>
              <a:t>ZERO:</a:t>
            </a:r>
          </a:p>
          <a:p>
            <a:pPr>
              <a:spcBef>
                <a:spcPct val="50000"/>
              </a:spcBef>
            </a:pPr>
            <a:endParaRPr lang="en-US" altLang="zh-TW"/>
          </a:p>
          <a:p>
            <a:pPr>
              <a:spcBef>
                <a:spcPct val="50000"/>
              </a:spcBef>
            </a:pPr>
            <a:r>
              <a:rPr lang="en-US" altLang="zh-TW"/>
              <a:t>ELEVEN:</a:t>
            </a:r>
          </a:p>
          <a:p>
            <a:pPr>
              <a:spcBef>
                <a:spcPct val="50000"/>
              </a:spcBef>
            </a:pPr>
            <a:r>
              <a:rPr lang="en-US" altLang="zh-TW"/>
              <a:t>                       (byte)</a:t>
            </a:r>
          </a:p>
          <a:p>
            <a:pPr>
              <a:spcBef>
                <a:spcPct val="50000"/>
              </a:spcBef>
            </a:pPr>
            <a:r>
              <a:rPr lang="en-US" altLang="zh-TW"/>
              <a:t>STR1:</a:t>
            </a:r>
          </a:p>
          <a:p>
            <a:pPr>
              <a:spcBef>
                <a:spcPct val="50000"/>
              </a:spcBef>
            </a:pPr>
            <a:r>
              <a:rPr lang="en-US" altLang="zh-TW"/>
              <a:t>STR2:</a:t>
            </a:r>
          </a:p>
          <a:p>
            <a:pPr>
              <a:spcBef>
                <a:spcPct val="50000"/>
              </a:spcBef>
            </a:pPr>
            <a:endParaRPr lang="en-US" altLang="zh-TW"/>
          </a:p>
        </p:txBody>
      </p:sp>
      <p:sp>
        <p:nvSpPr>
          <p:cNvPr id="92169" name="Text Box 9"/>
          <p:cNvSpPr txBox="1">
            <a:spLocks noChangeArrowheads="1"/>
          </p:cNvSpPr>
          <p:nvPr/>
        </p:nvSpPr>
        <p:spPr bwMode="auto">
          <a:xfrm>
            <a:off x="1692275" y="3213100"/>
            <a:ext cx="576263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&lt;</a:t>
            </a:r>
          </a:p>
        </p:txBody>
      </p:sp>
      <p:sp>
        <p:nvSpPr>
          <p:cNvPr id="92170" name="Text Box 10"/>
          <p:cNvSpPr txBox="1">
            <a:spLocks noChangeArrowheads="1"/>
          </p:cNvSpPr>
          <p:nvPr/>
        </p:nvSpPr>
        <p:spPr bwMode="auto">
          <a:xfrm>
            <a:off x="5867400" y="3709988"/>
            <a:ext cx="2305050" cy="366712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LDX       ZERO</a:t>
            </a:r>
          </a:p>
        </p:txBody>
      </p:sp>
      <p:sp>
        <p:nvSpPr>
          <p:cNvPr id="92171" name="Text Box 11"/>
          <p:cNvSpPr txBox="1">
            <a:spLocks noChangeArrowheads="1"/>
          </p:cNvSpPr>
          <p:nvPr/>
        </p:nvSpPr>
        <p:spPr bwMode="auto">
          <a:xfrm>
            <a:off x="4356100" y="3998913"/>
            <a:ext cx="3816350" cy="366712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MOVECH         LDCH     STR1 , X</a:t>
            </a:r>
          </a:p>
        </p:txBody>
      </p:sp>
      <p:sp>
        <p:nvSpPr>
          <p:cNvPr id="92172" name="Text Box 12"/>
          <p:cNvSpPr txBox="1">
            <a:spLocks noChangeArrowheads="1"/>
          </p:cNvSpPr>
          <p:nvPr/>
        </p:nvSpPr>
        <p:spPr bwMode="auto">
          <a:xfrm>
            <a:off x="5867400" y="4286250"/>
            <a:ext cx="2305050" cy="366713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STCH     STR2 , X</a:t>
            </a:r>
          </a:p>
        </p:txBody>
      </p:sp>
      <p:sp>
        <p:nvSpPr>
          <p:cNvPr id="92173" name="Text Box 13"/>
          <p:cNvSpPr txBox="1">
            <a:spLocks noChangeArrowheads="1"/>
          </p:cNvSpPr>
          <p:nvPr/>
        </p:nvSpPr>
        <p:spPr bwMode="auto">
          <a:xfrm>
            <a:off x="5867400" y="4862513"/>
            <a:ext cx="2305050" cy="366712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JLT         MOVECH</a:t>
            </a:r>
          </a:p>
        </p:txBody>
      </p:sp>
      <p:sp>
        <p:nvSpPr>
          <p:cNvPr id="61454" name="Text Box 14"/>
          <p:cNvSpPr txBox="1">
            <a:spLocks noChangeArrowheads="1"/>
          </p:cNvSpPr>
          <p:nvPr/>
        </p:nvSpPr>
        <p:spPr bwMode="auto">
          <a:xfrm>
            <a:off x="5867400" y="5149850"/>
            <a:ext cx="2305050" cy="366713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</a:t>
            </a:r>
            <a:r>
              <a:rPr lang="en-US" altLang="zh-TW" b="1"/>
              <a:t>.</a:t>
            </a:r>
          </a:p>
        </p:txBody>
      </p:sp>
      <p:sp>
        <p:nvSpPr>
          <p:cNvPr id="61455" name="Text Box 15"/>
          <p:cNvSpPr txBox="1">
            <a:spLocks noChangeArrowheads="1"/>
          </p:cNvSpPr>
          <p:nvPr/>
        </p:nvSpPr>
        <p:spPr bwMode="auto">
          <a:xfrm>
            <a:off x="4356100" y="5445125"/>
            <a:ext cx="4787900" cy="366713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STR1                BYTE     C </a:t>
            </a:r>
            <a:r>
              <a:rPr lang="en-US" altLang="zh-TW" b="1"/>
              <a:t>’</a:t>
            </a:r>
            <a:r>
              <a:rPr lang="en-US" altLang="zh-TW"/>
              <a:t> TEST STRING </a:t>
            </a:r>
            <a:r>
              <a:rPr lang="en-US" altLang="zh-TW" b="1"/>
              <a:t>‘</a:t>
            </a:r>
          </a:p>
        </p:txBody>
      </p:sp>
      <p:sp>
        <p:nvSpPr>
          <p:cNvPr id="61456" name="Text Box 16"/>
          <p:cNvSpPr txBox="1">
            <a:spLocks noChangeArrowheads="1"/>
          </p:cNvSpPr>
          <p:nvPr/>
        </p:nvSpPr>
        <p:spPr bwMode="auto">
          <a:xfrm>
            <a:off x="4356100" y="5734050"/>
            <a:ext cx="3816350" cy="366713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STR2                RESB     11</a:t>
            </a:r>
          </a:p>
        </p:txBody>
      </p:sp>
      <p:sp>
        <p:nvSpPr>
          <p:cNvPr id="61457" name="Text Box 17"/>
          <p:cNvSpPr txBox="1">
            <a:spLocks noChangeArrowheads="1"/>
          </p:cNvSpPr>
          <p:nvPr/>
        </p:nvSpPr>
        <p:spPr bwMode="auto">
          <a:xfrm>
            <a:off x="4356100" y="6021388"/>
            <a:ext cx="3816350" cy="366712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b="1"/>
              <a:t> .</a:t>
            </a:r>
          </a:p>
        </p:txBody>
      </p:sp>
      <p:sp>
        <p:nvSpPr>
          <p:cNvPr id="61458" name="Text Box 18"/>
          <p:cNvSpPr txBox="1">
            <a:spLocks noChangeArrowheads="1"/>
          </p:cNvSpPr>
          <p:nvPr/>
        </p:nvSpPr>
        <p:spPr bwMode="auto">
          <a:xfrm>
            <a:off x="4356100" y="6308725"/>
            <a:ext cx="3816350" cy="366713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ZERO               WORD     0</a:t>
            </a:r>
          </a:p>
        </p:txBody>
      </p:sp>
      <p:sp>
        <p:nvSpPr>
          <p:cNvPr id="61459" name="Text Box 19"/>
          <p:cNvSpPr txBox="1">
            <a:spLocks noChangeArrowheads="1"/>
          </p:cNvSpPr>
          <p:nvPr/>
        </p:nvSpPr>
        <p:spPr bwMode="auto">
          <a:xfrm>
            <a:off x="4356100" y="6591300"/>
            <a:ext cx="3816350" cy="366713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ELEVEN           WORD    11</a:t>
            </a:r>
          </a:p>
        </p:txBody>
      </p:sp>
      <p:sp>
        <p:nvSpPr>
          <p:cNvPr id="61460" name="Text Box 20"/>
          <p:cNvSpPr txBox="1">
            <a:spLocks noChangeArrowheads="1"/>
          </p:cNvSpPr>
          <p:nvPr/>
        </p:nvSpPr>
        <p:spPr bwMode="auto">
          <a:xfrm>
            <a:off x="5867400" y="1268413"/>
            <a:ext cx="647700" cy="366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 0  </a:t>
            </a:r>
          </a:p>
        </p:txBody>
      </p:sp>
      <p:sp>
        <p:nvSpPr>
          <p:cNvPr id="61461" name="Text Box 21"/>
          <p:cNvSpPr txBox="1">
            <a:spLocks noChangeArrowheads="1"/>
          </p:cNvSpPr>
          <p:nvPr/>
        </p:nvSpPr>
        <p:spPr bwMode="auto">
          <a:xfrm>
            <a:off x="6227763" y="2060575"/>
            <a:ext cx="762000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 11</a:t>
            </a:r>
          </a:p>
        </p:txBody>
      </p:sp>
      <p:sp>
        <p:nvSpPr>
          <p:cNvPr id="92182" name="Text Box 22"/>
          <p:cNvSpPr txBox="1">
            <a:spLocks noChangeArrowheads="1"/>
          </p:cNvSpPr>
          <p:nvPr/>
        </p:nvSpPr>
        <p:spPr bwMode="auto">
          <a:xfrm>
            <a:off x="5867400" y="3284538"/>
            <a:ext cx="2881313" cy="366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T</a:t>
            </a:r>
          </a:p>
        </p:txBody>
      </p:sp>
      <p:sp>
        <p:nvSpPr>
          <p:cNvPr id="61463" name="Text Box 23"/>
          <p:cNvSpPr txBox="1">
            <a:spLocks noChangeArrowheads="1"/>
          </p:cNvSpPr>
          <p:nvPr/>
        </p:nvSpPr>
        <p:spPr bwMode="auto">
          <a:xfrm rot="10800000" flipV="1">
            <a:off x="5867400" y="2781300"/>
            <a:ext cx="2882900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T  E  S  T    S T  R  I  N  G          </a:t>
            </a:r>
          </a:p>
        </p:txBody>
      </p:sp>
      <p:sp>
        <p:nvSpPr>
          <p:cNvPr id="92184" name="Text Box 24"/>
          <p:cNvSpPr txBox="1">
            <a:spLocks noChangeArrowheads="1"/>
          </p:cNvSpPr>
          <p:nvPr/>
        </p:nvSpPr>
        <p:spPr bwMode="auto">
          <a:xfrm>
            <a:off x="827088" y="836613"/>
            <a:ext cx="576262" cy="366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0 </a:t>
            </a:r>
          </a:p>
        </p:txBody>
      </p:sp>
      <p:cxnSp>
        <p:nvCxnSpPr>
          <p:cNvPr id="92185" name="AutoShape 25"/>
          <p:cNvCxnSpPr>
            <a:cxnSpLocks noChangeShapeType="1"/>
            <a:stCxn id="61460" idx="1"/>
          </p:cNvCxnSpPr>
          <p:nvPr/>
        </p:nvCxnSpPr>
        <p:spPr bwMode="auto">
          <a:xfrm flipH="1" flipV="1">
            <a:off x="1403350" y="1195388"/>
            <a:ext cx="4464050" cy="2571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92186" name="AutoShape 26"/>
          <p:cNvCxnSpPr>
            <a:cxnSpLocks noChangeShapeType="1"/>
            <a:stCxn id="61446" idx="2"/>
            <a:endCxn id="92182" idx="1"/>
          </p:cNvCxnSpPr>
          <p:nvPr/>
        </p:nvCxnSpPr>
        <p:spPr bwMode="auto">
          <a:xfrm>
            <a:off x="1379538" y="2805113"/>
            <a:ext cx="4487862" cy="6635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92187" name="AutoShape 27"/>
          <p:cNvCxnSpPr>
            <a:cxnSpLocks noChangeShapeType="1"/>
            <a:stCxn id="61463" idx="3"/>
            <a:endCxn id="61446" idx="3"/>
          </p:cNvCxnSpPr>
          <p:nvPr/>
        </p:nvCxnSpPr>
        <p:spPr bwMode="auto">
          <a:xfrm flipH="1" flipV="1">
            <a:off x="1919288" y="2622550"/>
            <a:ext cx="3948112" cy="341313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92188" name="Text Box 28"/>
          <p:cNvSpPr txBox="1">
            <a:spLocks noChangeArrowheads="1"/>
          </p:cNvSpPr>
          <p:nvPr/>
        </p:nvSpPr>
        <p:spPr bwMode="auto">
          <a:xfrm>
            <a:off x="533400" y="1295400"/>
            <a:ext cx="32400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( test X=1 ,ELEVEN=11 )</a:t>
            </a:r>
          </a:p>
        </p:txBody>
      </p:sp>
      <p:sp>
        <p:nvSpPr>
          <p:cNvPr id="92189" name="Freeform 29"/>
          <p:cNvSpPr>
            <a:spLocks/>
          </p:cNvSpPr>
          <p:nvPr/>
        </p:nvSpPr>
        <p:spPr bwMode="auto">
          <a:xfrm>
            <a:off x="0" y="2060575"/>
            <a:ext cx="4200525" cy="2508250"/>
          </a:xfrm>
          <a:custGeom>
            <a:avLst/>
            <a:gdLst>
              <a:gd name="T0" fmla="*/ 2147483647 w 2646"/>
              <a:gd name="T1" fmla="*/ 0 h 1580"/>
              <a:gd name="T2" fmla="*/ 2147483647 w 2646"/>
              <a:gd name="T3" fmla="*/ 2147483647 h 1580"/>
              <a:gd name="T4" fmla="*/ 2147483647 w 2646"/>
              <a:gd name="T5" fmla="*/ 2147483647 h 1580"/>
              <a:gd name="T6" fmla="*/ 2147483647 w 2646"/>
              <a:gd name="T7" fmla="*/ 2147483647 h 1580"/>
              <a:gd name="T8" fmla="*/ 2147483647 w 2646"/>
              <a:gd name="T9" fmla="*/ 2147483647 h 15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46"/>
              <a:gd name="T16" fmla="*/ 0 h 1580"/>
              <a:gd name="T17" fmla="*/ 2646 w 2646"/>
              <a:gd name="T18" fmla="*/ 1580 h 158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46" h="1580">
                <a:moveTo>
                  <a:pt x="968" y="0"/>
                </a:moveTo>
                <a:cubicBezTo>
                  <a:pt x="1085" y="56"/>
                  <a:pt x="1202" y="113"/>
                  <a:pt x="1058" y="181"/>
                </a:cubicBezTo>
                <a:cubicBezTo>
                  <a:pt x="914" y="249"/>
                  <a:pt x="212" y="204"/>
                  <a:pt x="106" y="408"/>
                </a:cubicBezTo>
                <a:cubicBezTo>
                  <a:pt x="0" y="612"/>
                  <a:pt x="0" y="1232"/>
                  <a:pt x="423" y="1406"/>
                </a:cubicBezTo>
                <a:cubicBezTo>
                  <a:pt x="846" y="1580"/>
                  <a:pt x="1746" y="1515"/>
                  <a:pt x="2646" y="1451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190" name="Text Box 30"/>
          <p:cNvSpPr txBox="1">
            <a:spLocks noChangeArrowheads="1"/>
          </p:cNvSpPr>
          <p:nvPr/>
        </p:nvSpPr>
        <p:spPr bwMode="auto">
          <a:xfrm>
            <a:off x="5867400" y="4581525"/>
            <a:ext cx="2305050" cy="366713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TIX         ELEVEN</a:t>
            </a:r>
          </a:p>
        </p:txBody>
      </p:sp>
      <p:sp>
        <p:nvSpPr>
          <p:cNvPr id="92191" name="Text Box 31"/>
          <p:cNvSpPr txBox="1">
            <a:spLocks noChangeArrowheads="1"/>
          </p:cNvSpPr>
          <p:nvPr/>
        </p:nvSpPr>
        <p:spPr bwMode="auto">
          <a:xfrm>
            <a:off x="539750" y="836613"/>
            <a:ext cx="936625" cy="366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0 -&gt;1</a:t>
            </a:r>
          </a:p>
        </p:txBody>
      </p:sp>
      <p:sp>
        <p:nvSpPr>
          <p:cNvPr id="92192" name="Line 32"/>
          <p:cNvSpPr>
            <a:spLocks noChangeShapeType="1"/>
          </p:cNvSpPr>
          <p:nvPr/>
        </p:nvSpPr>
        <p:spPr bwMode="auto">
          <a:xfrm flipH="1">
            <a:off x="684213" y="908050"/>
            <a:ext cx="215900" cy="215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193" name="Text Box 33"/>
          <p:cNvSpPr txBox="1">
            <a:spLocks noChangeArrowheads="1"/>
          </p:cNvSpPr>
          <p:nvPr/>
        </p:nvSpPr>
        <p:spPr bwMode="auto">
          <a:xfrm>
            <a:off x="685800" y="1295400"/>
            <a:ext cx="15843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(  1  &lt; 11   )</a:t>
            </a:r>
          </a:p>
        </p:txBody>
      </p:sp>
      <p:sp>
        <p:nvSpPr>
          <p:cNvPr id="61474" name="Line 34"/>
          <p:cNvSpPr>
            <a:spLocks noChangeShapeType="1"/>
          </p:cNvSpPr>
          <p:nvPr/>
        </p:nvSpPr>
        <p:spPr bwMode="auto">
          <a:xfrm>
            <a:off x="6156325" y="278130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75" name="Line 35"/>
          <p:cNvSpPr>
            <a:spLocks noChangeShapeType="1"/>
          </p:cNvSpPr>
          <p:nvPr/>
        </p:nvSpPr>
        <p:spPr bwMode="auto">
          <a:xfrm>
            <a:off x="6443663" y="278130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76" name="Line 36"/>
          <p:cNvSpPr>
            <a:spLocks noChangeShapeType="1"/>
          </p:cNvSpPr>
          <p:nvPr/>
        </p:nvSpPr>
        <p:spPr bwMode="auto">
          <a:xfrm>
            <a:off x="6732588" y="278130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77" name="Line 37"/>
          <p:cNvSpPr>
            <a:spLocks noChangeShapeType="1"/>
          </p:cNvSpPr>
          <p:nvPr/>
        </p:nvSpPr>
        <p:spPr bwMode="auto">
          <a:xfrm>
            <a:off x="6948488" y="278130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78" name="Line 38"/>
          <p:cNvSpPr>
            <a:spLocks noChangeShapeType="1"/>
          </p:cNvSpPr>
          <p:nvPr/>
        </p:nvSpPr>
        <p:spPr bwMode="auto">
          <a:xfrm>
            <a:off x="7164388" y="278130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79" name="Line 39"/>
          <p:cNvSpPr>
            <a:spLocks noChangeShapeType="1"/>
          </p:cNvSpPr>
          <p:nvPr/>
        </p:nvSpPr>
        <p:spPr bwMode="auto">
          <a:xfrm>
            <a:off x="7380288" y="278130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80" name="Line 40"/>
          <p:cNvSpPr>
            <a:spLocks noChangeShapeType="1"/>
          </p:cNvSpPr>
          <p:nvPr/>
        </p:nvSpPr>
        <p:spPr bwMode="auto">
          <a:xfrm>
            <a:off x="7596188" y="278130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81" name="Line 41"/>
          <p:cNvSpPr>
            <a:spLocks noChangeShapeType="1"/>
          </p:cNvSpPr>
          <p:nvPr/>
        </p:nvSpPr>
        <p:spPr bwMode="auto">
          <a:xfrm>
            <a:off x="7885113" y="278130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82" name="Line 42"/>
          <p:cNvSpPr>
            <a:spLocks noChangeShapeType="1"/>
          </p:cNvSpPr>
          <p:nvPr/>
        </p:nvSpPr>
        <p:spPr bwMode="auto">
          <a:xfrm>
            <a:off x="8101013" y="278130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83" name="Line 43"/>
          <p:cNvSpPr>
            <a:spLocks noChangeShapeType="1"/>
          </p:cNvSpPr>
          <p:nvPr/>
        </p:nvSpPr>
        <p:spPr bwMode="auto">
          <a:xfrm>
            <a:off x="8388350" y="278130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84" name="Freeform 44"/>
          <p:cNvSpPr>
            <a:spLocks/>
          </p:cNvSpPr>
          <p:nvPr/>
        </p:nvSpPr>
        <p:spPr bwMode="auto">
          <a:xfrm>
            <a:off x="5916613" y="2613025"/>
            <a:ext cx="671512" cy="168275"/>
          </a:xfrm>
          <a:custGeom>
            <a:avLst/>
            <a:gdLst>
              <a:gd name="T0" fmla="*/ 2147483647 w 423"/>
              <a:gd name="T1" fmla="*/ 2147483647 h 106"/>
              <a:gd name="T2" fmla="*/ 2147483647 w 423"/>
              <a:gd name="T3" fmla="*/ 2147483647 h 106"/>
              <a:gd name="T4" fmla="*/ 2147483647 w 423"/>
              <a:gd name="T5" fmla="*/ 2147483647 h 106"/>
              <a:gd name="T6" fmla="*/ 0 60000 65536"/>
              <a:gd name="T7" fmla="*/ 0 60000 65536"/>
              <a:gd name="T8" fmla="*/ 0 60000 65536"/>
              <a:gd name="T9" fmla="*/ 0 w 423"/>
              <a:gd name="T10" fmla="*/ 0 h 106"/>
              <a:gd name="T11" fmla="*/ 423 w 423"/>
              <a:gd name="T12" fmla="*/ 106 h 1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3" h="106">
                <a:moveTo>
                  <a:pt x="423" y="15"/>
                </a:moveTo>
                <a:cubicBezTo>
                  <a:pt x="271" y="7"/>
                  <a:pt x="120" y="0"/>
                  <a:pt x="60" y="15"/>
                </a:cubicBezTo>
                <a:cubicBezTo>
                  <a:pt x="0" y="30"/>
                  <a:pt x="60" y="91"/>
                  <a:pt x="60" y="10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85" name="Line 45"/>
          <p:cNvSpPr>
            <a:spLocks noChangeShapeType="1"/>
          </p:cNvSpPr>
          <p:nvPr/>
        </p:nvSpPr>
        <p:spPr bwMode="auto">
          <a:xfrm>
            <a:off x="6443663" y="328453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86" name="Line 46"/>
          <p:cNvSpPr>
            <a:spLocks noChangeShapeType="1"/>
          </p:cNvSpPr>
          <p:nvPr/>
        </p:nvSpPr>
        <p:spPr bwMode="auto">
          <a:xfrm>
            <a:off x="6732588" y="3284538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87" name="Line 47"/>
          <p:cNvSpPr>
            <a:spLocks noChangeShapeType="1"/>
          </p:cNvSpPr>
          <p:nvPr/>
        </p:nvSpPr>
        <p:spPr bwMode="auto">
          <a:xfrm>
            <a:off x="6948488" y="3284538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88" name="Line 48"/>
          <p:cNvSpPr>
            <a:spLocks noChangeShapeType="1"/>
          </p:cNvSpPr>
          <p:nvPr/>
        </p:nvSpPr>
        <p:spPr bwMode="auto">
          <a:xfrm>
            <a:off x="7164388" y="3284538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89" name="Line 49"/>
          <p:cNvSpPr>
            <a:spLocks noChangeShapeType="1"/>
          </p:cNvSpPr>
          <p:nvPr/>
        </p:nvSpPr>
        <p:spPr bwMode="auto">
          <a:xfrm>
            <a:off x="7380288" y="3284538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90" name="Line 50"/>
          <p:cNvSpPr>
            <a:spLocks noChangeShapeType="1"/>
          </p:cNvSpPr>
          <p:nvPr/>
        </p:nvSpPr>
        <p:spPr bwMode="auto">
          <a:xfrm>
            <a:off x="7596188" y="3284538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91" name="Line 51"/>
          <p:cNvSpPr>
            <a:spLocks noChangeShapeType="1"/>
          </p:cNvSpPr>
          <p:nvPr/>
        </p:nvSpPr>
        <p:spPr bwMode="auto">
          <a:xfrm>
            <a:off x="7885113" y="3284538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92" name="Line 52"/>
          <p:cNvSpPr>
            <a:spLocks noChangeShapeType="1"/>
          </p:cNvSpPr>
          <p:nvPr/>
        </p:nvSpPr>
        <p:spPr bwMode="auto">
          <a:xfrm>
            <a:off x="8101013" y="3284538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93" name="Line 53"/>
          <p:cNvSpPr>
            <a:spLocks noChangeShapeType="1"/>
          </p:cNvSpPr>
          <p:nvPr/>
        </p:nvSpPr>
        <p:spPr bwMode="auto">
          <a:xfrm>
            <a:off x="8388350" y="3284538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94" name="Line 54"/>
          <p:cNvSpPr>
            <a:spLocks noChangeShapeType="1"/>
          </p:cNvSpPr>
          <p:nvPr/>
        </p:nvSpPr>
        <p:spPr bwMode="auto">
          <a:xfrm>
            <a:off x="6156325" y="3284538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95" name="Line 55"/>
          <p:cNvSpPr>
            <a:spLocks noChangeShapeType="1"/>
          </p:cNvSpPr>
          <p:nvPr/>
        </p:nvSpPr>
        <p:spPr bwMode="auto">
          <a:xfrm>
            <a:off x="6156325" y="1125538"/>
            <a:ext cx="0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96" name="Freeform 56"/>
          <p:cNvSpPr>
            <a:spLocks/>
          </p:cNvSpPr>
          <p:nvPr/>
        </p:nvSpPr>
        <p:spPr bwMode="auto">
          <a:xfrm>
            <a:off x="6516688" y="884238"/>
            <a:ext cx="166687" cy="1176337"/>
          </a:xfrm>
          <a:custGeom>
            <a:avLst/>
            <a:gdLst>
              <a:gd name="T0" fmla="*/ 0 w 105"/>
              <a:gd name="T1" fmla="*/ 2147483647 h 741"/>
              <a:gd name="T2" fmla="*/ 2147483647 w 105"/>
              <a:gd name="T3" fmla="*/ 2147483647 h 741"/>
              <a:gd name="T4" fmla="*/ 2147483647 w 105"/>
              <a:gd name="T5" fmla="*/ 2147483647 h 741"/>
              <a:gd name="T6" fmla="*/ 0 60000 65536"/>
              <a:gd name="T7" fmla="*/ 0 60000 65536"/>
              <a:gd name="T8" fmla="*/ 0 60000 65536"/>
              <a:gd name="T9" fmla="*/ 0 w 105"/>
              <a:gd name="T10" fmla="*/ 0 h 741"/>
              <a:gd name="T11" fmla="*/ 105 w 105"/>
              <a:gd name="T12" fmla="*/ 741 h 74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" h="741">
                <a:moveTo>
                  <a:pt x="0" y="106"/>
                </a:moveTo>
                <a:cubicBezTo>
                  <a:pt x="37" y="53"/>
                  <a:pt x="75" y="0"/>
                  <a:pt x="90" y="106"/>
                </a:cubicBezTo>
                <a:cubicBezTo>
                  <a:pt x="105" y="212"/>
                  <a:pt x="90" y="635"/>
                  <a:pt x="90" y="741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217" name="Text Box 57"/>
          <p:cNvSpPr txBox="1">
            <a:spLocks noChangeArrowheads="1"/>
          </p:cNvSpPr>
          <p:nvPr/>
        </p:nvSpPr>
        <p:spPr bwMode="auto">
          <a:xfrm>
            <a:off x="1600200" y="2438400"/>
            <a:ext cx="323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T</a:t>
            </a:r>
          </a:p>
        </p:txBody>
      </p:sp>
      <p:sp>
        <p:nvSpPr>
          <p:cNvPr id="92218" name="Text Box 58"/>
          <p:cNvSpPr txBox="1">
            <a:spLocks noChangeArrowheads="1"/>
          </p:cNvSpPr>
          <p:nvPr/>
        </p:nvSpPr>
        <p:spPr bwMode="auto">
          <a:xfrm>
            <a:off x="609600" y="1752600"/>
            <a:ext cx="118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MOVECH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2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9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92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9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21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92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92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92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9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9" grpId="0" animBg="1" autoUpdateAnimBg="0"/>
      <p:bldP spid="92170" grpId="0" animBg="1" autoUpdateAnimBg="0"/>
      <p:bldP spid="92171" grpId="0" animBg="1" autoUpdateAnimBg="0"/>
      <p:bldP spid="92172" grpId="0" animBg="1" autoUpdateAnimBg="0"/>
      <p:bldP spid="92173" grpId="0" animBg="1" autoUpdateAnimBg="0"/>
      <p:bldP spid="92182" grpId="0" animBg="1" autoUpdateAnimBg="0"/>
      <p:bldP spid="92184" grpId="0" animBg="1" autoUpdateAnimBg="0"/>
      <p:bldP spid="92188" grpId="0" autoUpdateAnimBg="0"/>
      <p:bldP spid="92189" grpId="0" animBg="1"/>
      <p:bldP spid="92190" grpId="0" animBg="1" autoUpdateAnimBg="0"/>
      <p:bldP spid="92191" grpId="0" animBg="1" autoUpdateAnimBg="0"/>
      <p:bldP spid="92192" grpId="0" animBg="1"/>
      <p:bldP spid="92193" grpId="0" autoUpdateAnimBg="0"/>
      <p:bldP spid="92217" grpId="0" autoUpdateAnimBg="0"/>
      <p:bldP spid="92218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6" descr="g21"/>
          <p:cNvPicPr>
            <a:picLocks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74625" y="2052638"/>
            <a:ext cx="8742363" cy="3643312"/>
          </a:xfrm>
          <a:noFill/>
        </p:spPr>
      </p:pic>
      <p:sp>
        <p:nvSpPr>
          <p:cNvPr id="62467" name="Text Box 4"/>
          <p:cNvSpPr txBox="1">
            <a:spLocks noChangeArrowheads="1"/>
          </p:cNvSpPr>
          <p:nvPr/>
        </p:nvSpPr>
        <p:spPr bwMode="auto">
          <a:xfrm>
            <a:off x="534988" y="1622425"/>
            <a:ext cx="15176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3200">
                <a:solidFill>
                  <a:srgbClr val="CC3300"/>
                </a:solidFill>
              </a:rPr>
              <a:t>SIC/XE</a:t>
            </a:r>
          </a:p>
        </p:txBody>
      </p:sp>
      <p:sp>
        <p:nvSpPr>
          <p:cNvPr id="62468" name="Text Box 5"/>
          <p:cNvSpPr txBox="1">
            <a:spLocks noChangeArrowheads="1"/>
          </p:cNvSpPr>
          <p:nvPr/>
        </p:nvSpPr>
        <p:spPr bwMode="auto">
          <a:xfrm>
            <a:off x="4024313" y="5426075"/>
            <a:ext cx="4879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CC3300"/>
                </a:solidFill>
              </a:rPr>
              <a:t>Copy one 11-byte string to another</a:t>
            </a:r>
          </a:p>
        </p:txBody>
      </p:sp>
      <p:sp>
        <p:nvSpPr>
          <p:cNvPr id="62469" name="Line 9"/>
          <p:cNvSpPr>
            <a:spLocks noChangeShapeType="1"/>
          </p:cNvSpPr>
          <p:nvPr/>
        </p:nvSpPr>
        <p:spPr bwMode="auto">
          <a:xfrm>
            <a:off x="1593850" y="3681413"/>
            <a:ext cx="1146175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470" name="Rectangle 12"/>
          <p:cNvSpPr>
            <a:spLocks noGrp="1" noChangeArrowheads="1"/>
          </p:cNvSpPr>
          <p:nvPr>
            <p:ph type="title"/>
          </p:nvPr>
        </p:nvSpPr>
        <p:spPr>
          <a:xfrm>
            <a:off x="457200" y="131763"/>
            <a:ext cx="8229600" cy="925512"/>
          </a:xfrm>
          <a:noFill/>
        </p:spPr>
        <p:txBody>
          <a:bodyPr/>
          <a:lstStyle/>
          <a:p>
            <a:pPr eaLnBrk="1" hangingPunct="1"/>
            <a:r>
              <a:rPr lang="en-US" altLang="zh-TW" sz="2800" smtClean="0"/>
              <a:t>SIC Programming Examples</a:t>
            </a:r>
            <a:br>
              <a:rPr lang="en-US" altLang="zh-TW" sz="2800" smtClean="0"/>
            </a:br>
            <a:r>
              <a:rPr lang="en-US" altLang="zh-TW" sz="2800" smtClean="0"/>
              <a:t>(3) Looping and Indexing: part 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SYSTEM SOFTWARE</a:t>
            </a:r>
            <a:endParaRPr lang="en-US" smtClean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algn="just">
              <a:buFontTx/>
              <a:buNone/>
            </a:pPr>
            <a:r>
              <a:rPr lang="en-US" altLang="zh-TW" smtClean="0"/>
              <a:t>   </a:t>
            </a:r>
          </a:p>
          <a:p>
            <a:pPr algn="just">
              <a:buFontTx/>
              <a:buNone/>
            </a:pPr>
            <a:r>
              <a:rPr lang="en-US" altLang="zh-TW" smtClean="0"/>
              <a:t>   System software is a bridge between application software and Hardware.</a:t>
            </a:r>
          </a:p>
          <a:p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03238" y="0"/>
            <a:ext cx="8640762" cy="647700"/>
          </a:xfrm>
        </p:spPr>
        <p:txBody>
          <a:bodyPr/>
          <a:lstStyle/>
          <a:p>
            <a:pPr eaLnBrk="1" hangingPunct="1"/>
            <a:r>
              <a:rPr lang="en-US" altLang="zh-TW" sz="2400" smtClean="0">
                <a:solidFill>
                  <a:srgbClr val="FF3300"/>
                </a:solidFill>
              </a:rPr>
              <a:t>Sample  looping and indexing operations for (b)SIC/XE</a:t>
            </a:r>
          </a:p>
        </p:txBody>
      </p:sp>
      <p:sp>
        <p:nvSpPr>
          <p:cNvPr id="63491" name="Text Box 1027"/>
          <p:cNvSpPr txBox="1">
            <a:spLocks noChangeArrowheads="1"/>
          </p:cNvSpPr>
          <p:nvPr/>
        </p:nvSpPr>
        <p:spPr bwMode="auto">
          <a:xfrm>
            <a:off x="250825" y="549275"/>
            <a:ext cx="3630613" cy="3668713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                      CPU</a:t>
            </a:r>
          </a:p>
          <a:p>
            <a:pPr>
              <a:spcBef>
                <a:spcPct val="50000"/>
              </a:spcBef>
            </a:pPr>
            <a:r>
              <a:rPr lang="en-US" altLang="zh-TW"/>
              <a:t>X:</a:t>
            </a:r>
          </a:p>
          <a:p>
            <a:pPr>
              <a:spcBef>
                <a:spcPct val="50000"/>
              </a:spcBef>
            </a:pPr>
            <a:r>
              <a:rPr lang="en-US" altLang="zh-TW"/>
              <a:t>                          </a:t>
            </a:r>
          </a:p>
          <a:p>
            <a:pPr>
              <a:spcBef>
                <a:spcPct val="50000"/>
              </a:spcBef>
            </a:pPr>
            <a:r>
              <a:rPr lang="en-US" altLang="zh-TW"/>
              <a:t>T:</a:t>
            </a:r>
          </a:p>
          <a:p>
            <a:pPr>
              <a:spcBef>
                <a:spcPct val="50000"/>
              </a:spcBef>
            </a:pPr>
            <a:r>
              <a:rPr lang="en-US" altLang="zh-TW"/>
              <a:t>PC</a:t>
            </a:r>
          </a:p>
          <a:p>
            <a:pPr>
              <a:spcBef>
                <a:spcPct val="50000"/>
              </a:spcBef>
            </a:pPr>
            <a:endParaRPr lang="en-US" altLang="zh-TW"/>
          </a:p>
          <a:p>
            <a:pPr>
              <a:spcBef>
                <a:spcPct val="50000"/>
              </a:spcBef>
            </a:pPr>
            <a:r>
              <a:rPr lang="en-US" altLang="zh-TW"/>
              <a:t>ACC</a:t>
            </a:r>
          </a:p>
          <a:p>
            <a:pPr>
              <a:spcBef>
                <a:spcPct val="50000"/>
              </a:spcBef>
            </a:pPr>
            <a:r>
              <a:rPr lang="en-US" altLang="zh-TW"/>
              <a:t>Status word:</a:t>
            </a:r>
          </a:p>
          <a:p>
            <a:pPr>
              <a:spcBef>
                <a:spcPct val="50000"/>
              </a:spcBef>
            </a:pPr>
            <a:endParaRPr lang="en-US" altLang="zh-TW"/>
          </a:p>
        </p:txBody>
      </p:sp>
      <p:sp>
        <p:nvSpPr>
          <p:cNvPr id="63492" name="Text Box 1028"/>
          <p:cNvSpPr txBox="1">
            <a:spLocks noChangeArrowheads="1"/>
          </p:cNvSpPr>
          <p:nvPr/>
        </p:nvSpPr>
        <p:spPr bwMode="auto">
          <a:xfrm>
            <a:off x="5076825" y="549275"/>
            <a:ext cx="3671888" cy="3668713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                 MEMORY</a:t>
            </a:r>
          </a:p>
          <a:p>
            <a:pPr>
              <a:spcBef>
                <a:spcPct val="50000"/>
              </a:spcBef>
            </a:pPr>
            <a:endParaRPr lang="en-US" altLang="zh-TW"/>
          </a:p>
          <a:p>
            <a:pPr>
              <a:spcBef>
                <a:spcPct val="50000"/>
              </a:spcBef>
            </a:pPr>
            <a:endParaRPr lang="en-US" altLang="zh-TW"/>
          </a:p>
          <a:p>
            <a:pPr>
              <a:spcBef>
                <a:spcPct val="50000"/>
              </a:spcBef>
            </a:pPr>
            <a:endParaRPr lang="en-US" altLang="zh-TW"/>
          </a:p>
          <a:p>
            <a:pPr>
              <a:spcBef>
                <a:spcPct val="50000"/>
              </a:spcBef>
            </a:pPr>
            <a:endParaRPr lang="en-US" altLang="zh-TW"/>
          </a:p>
          <a:p>
            <a:pPr>
              <a:spcBef>
                <a:spcPct val="50000"/>
              </a:spcBef>
            </a:pPr>
            <a:r>
              <a:rPr lang="en-US" altLang="zh-TW"/>
              <a:t>                       (byte)</a:t>
            </a:r>
          </a:p>
          <a:p>
            <a:pPr>
              <a:spcBef>
                <a:spcPct val="50000"/>
              </a:spcBef>
            </a:pPr>
            <a:r>
              <a:rPr lang="en-US" altLang="zh-TW"/>
              <a:t>STR1:</a:t>
            </a:r>
          </a:p>
          <a:p>
            <a:pPr>
              <a:spcBef>
                <a:spcPct val="50000"/>
              </a:spcBef>
            </a:pPr>
            <a:r>
              <a:rPr lang="en-US" altLang="zh-TW"/>
              <a:t>STR2:</a:t>
            </a:r>
          </a:p>
          <a:p>
            <a:pPr>
              <a:spcBef>
                <a:spcPct val="50000"/>
              </a:spcBef>
            </a:pPr>
            <a:endParaRPr lang="en-US" altLang="zh-TW"/>
          </a:p>
        </p:txBody>
      </p:sp>
      <p:sp>
        <p:nvSpPr>
          <p:cNvPr id="63493" name="Text Box 1029"/>
          <p:cNvSpPr txBox="1">
            <a:spLocks noChangeArrowheads="1"/>
          </p:cNvSpPr>
          <p:nvPr/>
        </p:nvSpPr>
        <p:spPr bwMode="auto">
          <a:xfrm rot="10800000" flipV="1">
            <a:off x="5861050" y="2971800"/>
            <a:ext cx="2889250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T  E  S  T    S  T  R  I  N G</a:t>
            </a:r>
          </a:p>
        </p:txBody>
      </p:sp>
      <p:sp>
        <p:nvSpPr>
          <p:cNvPr id="94214" name="Text Box 1030"/>
          <p:cNvSpPr txBox="1">
            <a:spLocks noChangeArrowheads="1"/>
          </p:cNvSpPr>
          <p:nvPr/>
        </p:nvSpPr>
        <p:spPr bwMode="auto">
          <a:xfrm rot="10800000" flipV="1">
            <a:off x="5867400" y="3498850"/>
            <a:ext cx="2886075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T </a:t>
            </a:r>
          </a:p>
        </p:txBody>
      </p:sp>
      <p:sp>
        <p:nvSpPr>
          <p:cNvPr id="94215" name="Text Box 1031"/>
          <p:cNvSpPr txBox="1">
            <a:spLocks noChangeArrowheads="1"/>
          </p:cNvSpPr>
          <p:nvPr/>
        </p:nvSpPr>
        <p:spPr bwMode="auto">
          <a:xfrm>
            <a:off x="5867400" y="4005263"/>
            <a:ext cx="2305050" cy="366712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LDT       #11</a:t>
            </a:r>
          </a:p>
        </p:txBody>
      </p:sp>
      <p:sp>
        <p:nvSpPr>
          <p:cNvPr id="94216" name="Text Box 1032"/>
          <p:cNvSpPr txBox="1">
            <a:spLocks noChangeArrowheads="1"/>
          </p:cNvSpPr>
          <p:nvPr/>
        </p:nvSpPr>
        <p:spPr bwMode="auto">
          <a:xfrm>
            <a:off x="4356100" y="4646613"/>
            <a:ext cx="3816350" cy="366712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MOVECH         LDCH     STR1 , X</a:t>
            </a:r>
          </a:p>
        </p:txBody>
      </p:sp>
      <p:sp>
        <p:nvSpPr>
          <p:cNvPr id="94217" name="Text Box 1033"/>
          <p:cNvSpPr txBox="1">
            <a:spLocks noChangeArrowheads="1"/>
          </p:cNvSpPr>
          <p:nvPr/>
        </p:nvSpPr>
        <p:spPr bwMode="auto">
          <a:xfrm>
            <a:off x="5867400" y="4286250"/>
            <a:ext cx="2305050" cy="366713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LDX       #0</a:t>
            </a:r>
          </a:p>
        </p:txBody>
      </p:sp>
      <p:sp>
        <p:nvSpPr>
          <p:cNvPr id="94218" name="Text Box 1034"/>
          <p:cNvSpPr txBox="1">
            <a:spLocks noChangeArrowheads="1"/>
          </p:cNvSpPr>
          <p:nvPr/>
        </p:nvSpPr>
        <p:spPr bwMode="auto">
          <a:xfrm>
            <a:off x="5867400" y="5006975"/>
            <a:ext cx="2305050" cy="366713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STCH     STR2 , X</a:t>
            </a:r>
          </a:p>
        </p:txBody>
      </p:sp>
      <p:sp>
        <p:nvSpPr>
          <p:cNvPr id="94219" name="Text Box 1035"/>
          <p:cNvSpPr txBox="1">
            <a:spLocks noChangeArrowheads="1"/>
          </p:cNvSpPr>
          <p:nvPr/>
        </p:nvSpPr>
        <p:spPr bwMode="auto">
          <a:xfrm>
            <a:off x="5867400" y="5300663"/>
            <a:ext cx="2305050" cy="366712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TIXR       T</a:t>
            </a:r>
          </a:p>
        </p:txBody>
      </p:sp>
      <p:sp>
        <p:nvSpPr>
          <p:cNvPr id="94220" name="Text Box 1036"/>
          <p:cNvSpPr txBox="1">
            <a:spLocks noChangeArrowheads="1"/>
          </p:cNvSpPr>
          <p:nvPr/>
        </p:nvSpPr>
        <p:spPr bwMode="auto">
          <a:xfrm>
            <a:off x="5867400" y="5589588"/>
            <a:ext cx="2305050" cy="366712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JLT         MOVECH</a:t>
            </a:r>
          </a:p>
        </p:txBody>
      </p:sp>
      <p:sp>
        <p:nvSpPr>
          <p:cNvPr id="63501" name="Text Box 1037"/>
          <p:cNvSpPr txBox="1">
            <a:spLocks noChangeArrowheads="1"/>
          </p:cNvSpPr>
          <p:nvPr/>
        </p:nvSpPr>
        <p:spPr bwMode="auto">
          <a:xfrm>
            <a:off x="4356100" y="6157913"/>
            <a:ext cx="4787900" cy="366712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STR1                BYTE     C </a:t>
            </a:r>
            <a:r>
              <a:rPr lang="en-US" altLang="zh-TW" b="1"/>
              <a:t>’</a:t>
            </a:r>
            <a:r>
              <a:rPr lang="en-US" altLang="zh-TW"/>
              <a:t> TEST STRING </a:t>
            </a:r>
            <a:r>
              <a:rPr lang="en-US" altLang="zh-TW" b="1"/>
              <a:t>‘</a:t>
            </a:r>
          </a:p>
        </p:txBody>
      </p:sp>
      <p:sp>
        <p:nvSpPr>
          <p:cNvPr id="63502" name="Text Box 1038"/>
          <p:cNvSpPr txBox="1">
            <a:spLocks noChangeArrowheads="1"/>
          </p:cNvSpPr>
          <p:nvPr/>
        </p:nvSpPr>
        <p:spPr bwMode="auto">
          <a:xfrm>
            <a:off x="4356100" y="6453188"/>
            <a:ext cx="3816350" cy="366712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STR2                RESB     11</a:t>
            </a:r>
          </a:p>
        </p:txBody>
      </p:sp>
      <p:sp>
        <p:nvSpPr>
          <p:cNvPr id="63503" name="Text Box 1039"/>
          <p:cNvSpPr txBox="1">
            <a:spLocks noChangeArrowheads="1"/>
          </p:cNvSpPr>
          <p:nvPr/>
        </p:nvSpPr>
        <p:spPr bwMode="auto">
          <a:xfrm>
            <a:off x="5867400" y="5870575"/>
            <a:ext cx="2305050" cy="366713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</a:t>
            </a:r>
            <a:r>
              <a:rPr lang="en-US" altLang="zh-TW" b="1"/>
              <a:t>.</a:t>
            </a:r>
          </a:p>
        </p:txBody>
      </p:sp>
      <p:sp>
        <p:nvSpPr>
          <p:cNvPr id="63504" name="Text Box 1040"/>
          <p:cNvSpPr txBox="1">
            <a:spLocks noChangeArrowheads="1"/>
          </p:cNvSpPr>
          <p:nvPr/>
        </p:nvSpPr>
        <p:spPr bwMode="auto">
          <a:xfrm>
            <a:off x="611188" y="974725"/>
            <a:ext cx="647700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</a:t>
            </a:r>
          </a:p>
        </p:txBody>
      </p:sp>
      <p:sp>
        <p:nvSpPr>
          <p:cNvPr id="63505" name="Text Box 1041"/>
          <p:cNvSpPr txBox="1">
            <a:spLocks noChangeArrowheads="1"/>
          </p:cNvSpPr>
          <p:nvPr/>
        </p:nvSpPr>
        <p:spPr bwMode="auto">
          <a:xfrm>
            <a:off x="611188" y="1773238"/>
            <a:ext cx="647700" cy="366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</a:t>
            </a:r>
          </a:p>
        </p:txBody>
      </p:sp>
      <p:sp>
        <p:nvSpPr>
          <p:cNvPr id="94226" name="Text Box 1042"/>
          <p:cNvSpPr txBox="1">
            <a:spLocks noChangeArrowheads="1"/>
          </p:cNvSpPr>
          <p:nvPr/>
        </p:nvSpPr>
        <p:spPr bwMode="auto">
          <a:xfrm>
            <a:off x="611188" y="1773238"/>
            <a:ext cx="647700" cy="366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11</a:t>
            </a:r>
          </a:p>
        </p:txBody>
      </p:sp>
      <p:sp>
        <p:nvSpPr>
          <p:cNvPr id="94227" name="Text Box 1043"/>
          <p:cNvSpPr txBox="1">
            <a:spLocks noChangeArrowheads="1"/>
          </p:cNvSpPr>
          <p:nvPr/>
        </p:nvSpPr>
        <p:spPr bwMode="auto">
          <a:xfrm>
            <a:off x="611188" y="981075"/>
            <a:ext cx="647700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 0</a:t>
            </a:r>
          </a:p>
        </p:txBody>
      </p:sp>
      <p:sp>
        <p:nvSpPr>
          <p:cNvPr id="63508" name="Text Box 1044"/>
          <p:cNvSpPr txBox="1">
            <a:spLocks noChangeArrowheads="1"/>
          </p:cNvSpPr>
          <p:nvPr/>
        </p:nvSpPr>
        <p:spPr bwMode="auto">
          <a:xfrm>
            <a:off x="838200" y="2971800"/>
            <a:ext cx="1081088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  </a:t>
            </a:r>
          </a:p>
        </p:txBody>
      </p:sp>
      <p:cxnSp>
        <p:nvCxnSpPr>
          <p:cNvPr id="94229" name="AutoShape 1045"/>
          <p:cNvCxnSpPr>
            <a:cxnSpLocks noChangeShapeType="1"/>
            <a:stCxn id="63493" idx="3"/>
            <a:endCxn id="63508" idx="3"/>
          </p:cNvCxnSpPr>
          <p:nvPr/>
        </p:nvCxnSpPr>
        <p:spPr bwMode="auto">
          <a:xfrm flipH="1">
            <a:off x="1919288" y="3154363"/>
            <a:ext cx="3941762" cy="1587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94230" name="AutoShape 1046"/>
          <p:cNvCxnSpPr>
            <a:cxnSpLocks noChangeShapeType="1"/>
            <a:stCxn id="63508" idx="3"/>
            <a:endCxn id="94214" idx="3"/>
          </p:cNvCxnSpPr>
          <p:nvPr/>
        </p:nvCxnSpPr>
        <p:spPr bwMode="auto">
          <a:xfrm>
            <a:off x="1919288" y="3155950"/>
            <a:ext cx="3948112" cy="525463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94231" name="Text Box 1047"/>
          <p:cNvSpPr txBox="1">
            <a:spLocks noChangeArrowheads="1"/>
          </p:cNvSpPr>
          <p:nvPr/>
        </p:nvSpPr>
        <p:spPr bwMode="auto">
          <a:xfrm>
            <a:off x="611188" y="981075"/>
            <a:ext cx="936625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0 -&gt;1</a:t>
            </a:r>
          </a:p>
        </p:txBody>
      </p:sp>
      <p:sp>
        <p:nvSpPr>
          <p:cNvPr id="94232" name="Line 1048"/>
          <p:cNvSpPr>
            <a:spLocks noChangeShapeType="1"/>
          </p:cNvSpPr>
          <p:nvPr/>
        </p:nvSpPr>
        <p:spPr bwMode="auto">
          <a:xfrm flipH="1">
            <a:off x="755650" y="1052513"/>
            <a:ext cx="215900" cy="215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33" name="Text Box 1049"/>
          <p:cNvSpPr txBox="1">
            <a:spLocks noChangeArrowheads="1"/>
          </p:cNvSpPr>
          <p:nvPr/>
        </p:nvSpPr>
        <p:spPr bwMode="auto">
          <a:xfrm>
            <a:off x="611188" y="1341438"/>
            <a:ext cx="2305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( text X=1  ,T= 11   )</a:t>
            </a:r>
          </a:p>
        </p:txBody>
      </p:sp>
      <p:sp>
        <p:nvSpPr>
          <p:cNvPr id="94234" name="Text Box 1050"/>
          <p:cNvSpPr txBox="1">
            <a:spLocks noChangeArrowheads="1"/>
          </p:cNvSpPr>
          <p:nvPr/>
        </p:nvSpPr>
        <p:spPr bwMode="auto">
          <a:xfrm>
            <a:off x="684213" y="1412875"/>
            <a:ext cx="15843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(  1  &lt; 11   )</a:t>
            </a:r>
          </a:p>
        </p:txBody>
      </p:sp>
      <p:sp>
        <p:nvSpPr>
          <p:cNvPr id="94235" name="Text Box 1051"/>
          <p:cNvSpPr txBox="1">
            <a:spLocks noChangeArrowheads="1"/>
          </p:cNvSpPr>
          <p:nvPr/>
        </p:nvSpPr>
        <p:spPr bwMode="auto">
          <a:xfrm>
            <a:off x="1692275" y="3429000"/>
            <a:ext cx="576263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&lt;</a:t>
            </a:r>
          </a:p>
        </p:txBody>
      </p:sp>
      <p:sp>
        <p:nvSpPr>
          <p:cNvPr id="94236" name="Freeform 1052"/>
          <p:cNvSpPr>
            <a:spLocks/>
          </p:cNvSpPr>
          <p:nvPr/>
        </p:nvSpPr>
        <p:spPr bwMode="auto">
          <a:xfrm>
            <a:off x="0" y="2420938"/>
            <a:ext cx="4200525" cy="2508250"/>
          </a:xfrm>
          <a:custGeom>
            <a:avLst/>
            <a:gdLst>
              <a:gd name="T0" fmla="*/ 2147483647 w 2646"/>
              <a:gd name="T1" fmla="*/ 0 h 1580"/>
              <a:gd name="T2" fmla="*/ 2147483647 w 2646"/>
              <a:gd name="T3" fmla="*/ 2147483647 h 1580"/>
              <a:gd name="T4" fmla="*/ 2147483647 w 2646"/>
              <a:gd name="T5" fmla="*/ 2147483647 h 1580"/>
              <a:gd name="T6" fmla="*/ 2147483647 w 2646"/>
              <a:gd name="T7" fmla="*/ 2147483647 h 1580"/>
              <a:gd name="T8" fmla="*/ 2147483647 w 2646"/>
              <a:gd name="T9" fmla="*/ 2147483647 h 15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46"/>
              <a:gd name="T16" fmla="*/ 0 h 1580"/>
              <a:gd name="T17" fmla="*/ 2646 w 2646"/>
              <a:gd name="T18" fmla="*/ 1580 h 158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46" h="1580">
                <a:moveTo>
                  <a:pt x="968" y="0"/>
                </a:moveTo>
                <a:cubicBezTo>
                  <a:pt x="1085" y="56"/>
                  <a:pt x="1202" y="113"/>
                  <a:pt x="1058" y="181"/>
                </a:cubicBezTo>
                <a:cubicBezTo>
                  <a:pt x="914" y="249"/>
                  <a:pt x="212" y="204"/>
                  <a:pt x="106" y="408"/>
                </a:cubicBezTo>
                <a:cubicBezTo>
                  <a:pt x="0" y="612"/>
                  <a:pt x="0" y="1232"/>
                  <a:pt x="423" y="1406"/>
                </a:cubicBezTo>
                <a:cubicBezTo>
                  <a:pt x="846" y="1580"/>
                  <a:pt x="1746" y="1515"/>
                  <a:pt x="2646" y="1451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3517" name="Text Box 1053"/>
          <p:cNvSpPr txBox="1">
            <a:spLocks noChangeArrowheads="1"/>
          </p:cNvSpPr>
          <p:nvPr/>
        </p:nvSpPr>
        <p:spPr bwMode="auto">
          <a:xfrm>
            <a:off x="685800" y="2286000"/>
            <a:ext cx="1081088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    </a:t>
            </a:r>
          </a:p>
        </p:txBody>
      </p:sp>
      <p:sp>
        <p:nvSpPr>
          <p:cNvPr id="63518" name="Line 1054"/>
          <p:cNvSpPr>
            <a:spLocks noChangeShapeType="1"/>
          </p:cNvSpPr>
          <p:nvPr/>
        </p:nvSpPr>
        <p:spPr bwMode="auto">
          <a:xfrm>
            <a:off x="6156325" y="299720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519" name="Line 1055"/>
          <p:cNvSpPr>
            <a:spLocks noChangeShapeType="1"/>
          </p:cNvSpPr>
          <p:nvPr/>
        </p:nvSpPr>
        <p:spPr bwMode="auto">
          <a:xfrm>
            <a:off x="6443663" y="299720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520" name="Line 1056"/>
          <p:cNvSpPr>
            <a:spLocks noChangeShapeType="1"/>
          </p:cNvSpPr>
          <p:nvPr/>
        </p:nvSpPr>
        <p:spPr bwMode="auto">
          <a:xfrm>
            <a:off x="6732588" y="299720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521" name="Line 1057"/>
          <p:cNvSpPr>
            <a:spLocks noChangeShapeType="1"/>
          </p:cNvSpPr>
          <p:nvPr/>
        </p:nvSpPr>
        <p:spPr bwMode="auto">
          <a:xfrm>
            <a:off x="6948488" y="299720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522" name="Line 1058"/>
          <p:cNvSpPr>
            <a:spLocks noChangeShapeType="1"/>
          </p:cNvSpPr>
          <p:nvPr/>
        </p:nvSpPr>
        <p:spPr bwMode="auto">
          <a:xfrm>
            <a:off x="7164388" y="299720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523" name="Line 1059"/>
          <p:cNvSpPr>
            <a:spLocks noChangeShapeType="1"/>
          </p:cNvSpPr>
          <p:nvPr/>
        </p:nvSpPr>
        <p:spPr bwMode="auto">
          <a:xfrm>
            <a:off x="7380288" y="299720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524" name="Line 1060"/>
          <p:cNvSpPr>
            <a:spLocks noChangeShapeType="1"/>
          </p:cNvSpPr>
          <p:nvPr/>
        </p:nvSpPr>
        <p:spPr bwMode="auto">
          <a:xfrm>
            <a:off x="7667625" y="299720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525" name="Line 1061"/>
          <p:cNvSpPr>
            <a:spLocks noChangeShapeType="1"/>
          </p:cNvSpPr>
          <p:nvPr/>
        </p:nvSpPr>
        <p:spPr bwMode="auto">
          <a:xfrm>
            <a:off x="7956550" y="2995613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526" name="Line 1062"/>
          <p:cNvSpPr>
            <a:spLocks noChangeShapeType="1"/>
          </p:cNvSpPr>
          <p:nvPr/>
        </p:nvSpPr>
        <p:spPr bwMode="auto">
          <a:xfrm>
            <a:off x="8172450" y="2995613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527" name="Line 1063"/>
          <p:cNvSpPr>
            <a:spLocks noChangeShapeType="1"/>
          </p:cNvSpPr>
          <p:nvPr/>
        </p:nvSpPr>
        <p:spPr bwMode="auto">
          <a:xfrm>
            <a:off x="8388350" y="2995613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528" name="Line 1064"/>
          <p:cNvSpPr>
            <a:spLocks noChangeShapeType="1"/>
          </p:cNvSpPr>
          <p:nvPr/>
        </p:nvSpPr>
        <p:spPr bwMode="auto">
          <a:xfrm>
            <a:off x="8388350" y="350043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529" name="Line 1065"/>
          <p:cNvSpPr>
            <a:spLocks noChangeShapeType="1"/>
          </p:cNvSpPr>
          <p:nvPr/>
        </p:nvSpPr>
        <p:spPr bwMode="auto">
          <a:xfrm>
            <a:off x="8172450" y="3500438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530" name="Line 1066"/>
          <p:cNvSpPr>
            <a:spLocks noChangeShapeType="1"/>
          </p:cNvSpPr>
          <p:nvPr/>
        </p:nvSpPr>
        <p:spPr bwMode="auto">
          <a:xfrm>
            <a:off x="7956550" y="3500438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531" name="Line 1067"/>
          <p:cNvSpPr>
            <a:spLocks noChangeShapeType="1"/>
          </p:cNvSpPr>
          <p:nvPr/>
        </p:nvSpPr>
        <p:spPr bwMode="auto">
          <a:xfrm>
            <a:off x="7667625" y="3500438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532" name="Line 1068"/>
          <p:cNvSpPr>
            <a:spLocks noChangeShapeType="1"/>
          </p:cNvSpPr>
          <p:nvPr/>
        </p:nvSpPr>
        <p:spPr bwMode="auto">
          <a:xfrm>
            <a:off x="7380288" y="350043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533" name="Line 1069"/>
          <p:cNvSpPr>
            <a:spLocks noChangeShapeType="1"/>
          </p:cNvSpPr>
          <p:nvPr/>
        </p:nvSpPr>
        <p:spPr bwMode="auto">
          <a:xfrm>
            <a:off x="7164388" y="350043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534" name="Line 1070"/>
          <p:cNvSpPr>
            <a:spLocks noChangeShapeType="1"/>
          </p:cNvSpPr>
          <p:nvPr/>
        </p:nvSpPr>
        <p:spPr bwMode="auto">
          <a:xfrm>
            <a:off x="6948488" y="350043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535" name="Line 1071"/>
          <p:cNvSpPr>
            <a:spLocks noChangeShapeType="1"/>
          </p:cNvSpPr>
          <p:nvPr/>
        </p:nvSpPr>
        <p:spPr bwMode="auto">
          <a:xfrm>
            <a:off x="6732588" y="350043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536" name="Line 1072"/>
          <p:cNvSpPr>
            <a:spLocks noChangeShapeType="1"/>
          </p:cNvSpPr>
          <p:nvPr/>
        </p:nvSpPr>
        <p:spPr bwMode="auto">
          <a:xfrm>
            <a:off x="6443663" y="3500438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537" name="Line 1073"/>
          <p:cNvSpPr>
            <a:spLocks noChangeShapeType="1"/>
          </p:cNvSpPr>
          <p:nvPr/>
        </p:nvSpPr>
        <p:spPr bwMode="auto">
          <a:xfrm>
            <a:off x="6227763" y="350043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538" name="Freeform 1074"/>
          <p:cNvSpPr>
            <a:spLocks/>
          </p:cNvSpPr>
          <p:nvPr/>
        </p:nvSpPr>
        <p:spPr bwMode="auto">
          <a:xfrm>
            <a:off x="5916613" y="2828925"/>
            <a:ext cx="671512" cy="168275"/>
          </a:xfrm>
          <a:custGeom>
            <a:avLst/>
            <a:gdLst>
              <a:gd name="T0" fmla="*/ 2147483647 w 423"/>
              <a:gd name="T1" fmla="*/ 2147483647 h 106"/>
              <a:gd name="T2" fmla="*/ 2147483647 w 423"/>
              <a:gd name="T3" fmla="*/ 2147483647 h 106"/>
              <a:gd name="T4" fmla="*/ 2147483647 w 423"/>
              <a:gd name="T5" fmla="*/ 2147483647 h 106"/>
              <a:gd name="T6" fmla="*/ 0 60000 65536"/>
              <a:gd name="T7" fmla="*/ 0 60000 65536"/>
              <a:gd name="T8" fmla="*/ 0 60000 65536"/>
              <a:gd name="T9" fmla="*/ 0 w 423"/>
              <a:gd name="T10" fmla="*/ 0 h 106"/>
              <a:gd name="T11" fmla="*/ 423 w 423"/>
              <a:gd name="T12" fmla="*/ 106 h 1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3" h="106">
                <a:moveTo>
                  <a:pt x="423" y="15"/>
                </a:moveTo>
                <a:cubicBezTo>
                  <a:pt x="271" y="7"/>
                  <a:pt x="120" y="0"/>
                  <a:pt x="60" y="15"/>
                </a:cubicBezTo>
                <a:cubicBezTo>
                  <a:pt x="0" y="30"/>
                  <a:pt x="60" y="91"/>
                  <a:pt x="60" y="10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4259" name="Text Box 1075"/>
          <p:cNvSpPr txBox="1">
            <a:spLocks noChangeArrowheads="1"/>
          </p:cNvSpPr>
          <p:nvPr/>
        </p:nvSpPr>
        <p:spPr bwMode="auto">
          <a:xfrm>
            <a:off x="1600200" y="2971800"/>
            <a:ext cx="323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T</a:t>
            </a:r>
          </a:p>
        </p:txBody>
      </p:sp>
      <p:sp>
        <p:nvSpPr>
          <p:cNvPr id="94260" name="Text Box 1076"/>
          <p:cNvSpPr txBox="1">
            <a:spLocks noChangeArrowheads="1"/>
          </p:cNvSpPr>
          <p:nvPr/>
        </p:nvSpPr>
        <p:spPr bwMode="auto">
          <a:xfrm>
            <a:off x="609600" y="2286000"/>
            <a:ext cx="118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MOVECH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4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4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4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4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4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94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94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94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94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94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942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4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94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94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94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9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4" grpId="0" animBg="1" autoUpdateAnimBg="0"/>
      <p:bldP spid="94215" grpId="0" animBg="1" autoUpdateAnimBg="0"/>
      <p:bldP spid="94216" grpId="0" animBg="1" autoUpdateAnimBg="0"/>
      <p:bldP spid="94217" grpId="0" animBg="1" autoUpdateAnimBg="0"/>
      <p:bldP spid="94218" grpId="0" animBg="1" autoUpdateAnimBg="0"/>
      <p:bldP spid="94219" grpId="0" animBg="1" autoUpdateAnimBg="0"/>
      <p:bldP spid="94220" grpId="0" animBg="1" autoUpdateAnimBg="0"/>
      <p:bldP spid="94226" grpId="0" animBg="1" autoUpdateAnimBg="0"/>
      <p:bldP spid="94227" grpId="0" animBg="1" autoUpdateAnimBg="0"/>
      <p:bldP spid="94231" grpId="0" animBg="1" autoUpdateAnimBg="0"/>
      <p:bldP spid="94232" grpId="0" animBg="1"/>
      <p:bldP spid="94233" grpId="0" autoUpdateAnimBg="0"/>
      <p:bldP spid="94234" grpId="0" autoUpdateAnimBg="0"/>
      <p:bldP spid="94235" grpId="0" animBg="1" autoUpdateAnimBg="0"/>
      <p:bldP spid="94236" grpId="0" animBg="1"/>
      <p:bldP spid="94259" grpId="0" autoUpdateAnimBg="0"/>
      <p:bldP spid="94260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3" descr="g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150" y="1847850"/>
            <a:ext cx="7696200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5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131763"/>
            <a:ext cx="8229600" cy="925512"/>
          </a:xfrm>
          <a:noFill/>
        </p:spPr>
        <p:txBody>
          <a:bodyPr/>
          <a:lstStyle/>
          <a:p>
            <a:pPr eaLnBrk="1" hangingPunct="1"/>
            <a:r>
              <a:rPr lang="en-US" altLang="zh-TW" sz="2800" smtClean="0"/>
              <a:t>SIC Programming Examples</a:t>
            </a:r>
            <a:br>
              <a:rPr lang="en-US" altLang="zh-TW" sz="2800" smtClean="0"/>
            </a:br>
            <a:r>
              <a:rPr lang="en-US" altLang="zh-TW" sz="2800" smtClean="0"/>
              <a:t>(5) Input and Output</a:t>
            </a:r>
          </a:p>
        </p:txBody>
      </p:sp>
      <p:sp>
        <p:nvSpPr>
          <p:cNvPr id="64516" name="Text Box 7"/>
          <p:cNvSpPr txBox="1">
            <a:spLocks noChangeArrowheads="1"/>
          </p:cNvSpPr>
          <p:nvPr/>
        </p:nvSpPr>
        <p:spPr bwMode="auto">
          <a:xfrm>
            <a:off x="2274888" y="1524000"/>
            <a:ext cx="4268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CC3300"/>
                </a:solidFill>
              </a:rPr>
              <a:t>Read one byte from device F1</a:t>
            </a:r>
          </a:p>
        </p:txBody>
      </p:sp>
      <p:sp>
        <p:nvSpPr>
          <p:cNvPr id="64517" name="Text Box 8"/>
          <p:cNvSpPr txBox="1">
            <a:spLocks noChangeArrowheads="1"/>
          </p:cNvSpPr>
          <p:nvPr/>
        </p:nvSpPr>
        <p:spPr bwMode="auto">
          <a:xfrm>
            <a:off x="2274888" y="3263900"/>
            <a:ext cx="3878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CC3300"/>
                </a:solidFill>
              </a:rPr>
              <a:t>Write one byte to device 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99550" cy="668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6656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61438" cy="668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686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696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71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3" descr="g2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143000"/>
            <a:ext cx="6934200" cy="495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59" name="Text Box 4"/>
          <p:cNvSpPr txBox="1">
            <a:spLocks noChangeArrowheads="1"/>
          </p:cNvSpPr>
          <p:nvPr/>
        </p:nvSpPr>
        <p:spPr bwMode="auto">
          <a:xfrm>
            <a:off x="3567113" y="5789613"/>
            <a:ext cx="4421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CC3300"/>
                </a:solidFill>
              </a:rPr>
              <a:t>Read 100 bytes from device F1</a:t>
            </a:r>
          </a:p>
        </p:txBody>
      </p:sp>
      <p:sp>
        <p:nvSpPr>
          <p:cNvPr id="70660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131763"/>
            <a:ext cx="8229600" cy="925512"/>
          </a:xfrm>
          <a:noFill/>
        </p:spPr>
        <p:txBody>
          <a:bodyPr/>
          <a:lstStyle/>
          <a:p>
            <a:pPr eaLnBrk="1" hangingPunct="1"/>
            <a:r>
              <a:rPr lang="en-US" altLang="zh-TW" sz="2800" smtClean="0"/>
              <a:t>SIC Programming Examples</a:t>
            </a:r>
            <a:br>
              <a:rPr lang="en-US" altLang="zh-TW" sz="2800" smtClean="0"/>
            </a:br>
            <a:r>
              <a:rPr lang="en-US" altLang="zh-TW" sz="2800" smtClean="0"/>
              <a:t>(6) Subroutine Call</a:t>
            </a:r>
          </a:p>
        </p:txBody>
      </p:sp>
      <p:sp>
        <p:nvSpPr>
          <p:cNvPr id="70661" name="Line 8"/>
          <p:cNvSpPr>
            <a:spLocks noChangeShapeType="1"/>
          </p:cNvSpPr>
          <p:nvPr/>
        </p:nvSpPr>
        <p:spPr bwMode="auto">
          <a:xfrm>
            <a:off x="2014538" y="1489075"/>
            <a:ext cx="1203325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62" name="Line 9"/>
          <p:cNvSpPr>
            <a:spLocks noChangeShapeType="1"/>
          </p:cNvSpPr>
          <p:nvPr/>
        </p:nvSpPr>
        <p:spPr bwMode="auto">
          <a:xfrm>
            <a:off x="2014538" y="4129088"/>
            <a:ext cx="506412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63" name="Text Box 10"/>
          <p:cNvSpPr txBox="1">
            <a:spLocks noChangeArrowheads="1"/>
          </p:cNvSpPr>
          <p:nvPr/>
        </p:nvSpPr>
        <p:spPr bwMode="auto">
          <a:xfrm>
            <a:off x="534988" y="1193800"/>
            <a:ext cx="8620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3200">
                <a:solidFill>
                  <a:srgbClr val="CC3300"/>
                </a:solidFill>
              </a:rPr>
              <a:t>SIC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SIC/XE Instruction Set</a:t>
            </a:r>
          </a:p>
        </p:txBody>
      </p:sp>
      <p:pic>
        <p:nvPicPr>
          <p:cNvPr id="71683" name="Picture 4" descr="g11"/>
          <p:cNvPicPr>
            <a:picLocks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482725"/>
            <a:ext cx="7391400" cy="5365750"/>
          </a:xfrm>
          <a:noFill/>
        </p:spPr>
      </p:pic>
      <p:sp>
        <p:nvSpPr>
          <p:cNvPr id="71684" name="AutoShape 7"/>
          <p:cNvSpPr>
            <a:spLocks/>
          </p:cNvSpPr>
          <p:nvPr/>
        </p:nvSpPr>
        <p:spPr bwMode="auto">
          <a:xfrm>
            <a:off x="7313613" y="6208713"/>
            <a:ext cx="1501775" cy="376237"/>
          </a:xfrm>
          <a:prstGeom prst="borderCallout1">
            <a:avLst>
              <a:gd name="adj1" fmla="val 30380"/>
              <a:gd name="adj2" fmla="val -5074"/>
              <a:gd name="adj3" fmla="val 93671"/>
              <a:gd name="adj4" fmla="val -48417"/>
            </a:avLst>
          </a:prstGeom>
          <a:noFill/>
          <a:ln w="9525">
            <a:solidFill>
              <a:srgbClr val="CC33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>
                <a:solidFill>
                  <a:srgbClr val="CC3300"/>
                </a:solidFill>
              </a:rPr>
              <a:t>P: privileged</a:t>
            </a:r>
          </a:p>
        </p:txBody>
      </p:sp>
      <p:sp>
        <p:nvSpPr>
          <p:cNvPr id="71685" name="AutoShape 8"/>
          <p:cNvSpPr>
            <a:spLocks/>
          </p:cNvSpPr>
          <p:nvPr/>
        </p:nvSpPr>
        <p:spPr bwMode="auto">
          <a:xfrm>
            <a:off x="7313613" y="3263900"/>
            <a:ext cx="1603375" cy="376238"/>
          </a:xfrm>
          <a:prstGeom prst="borderCallout1">
            <a:avLst>
              <a:gd name="adj1" fmla="val 30380"/>
              <a:gd name="adj2" fmla="val -4755"/>
              <a:gd name="adj3" fmla="val 61602"/>
              <a:gd name="adj4" fmla="val -32870"/>
            </a:avLst>
          </a:prstGeom>
          <a:noFill/>
          <a:ln w="9525">
            <a:solidFill>
              <a:srgbClr val="CC33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>
                <a:solidFill>
                  <a:srgbClr val="CC3300"/>
                </a:solidFill>
              </a:rPr>
              <a:t>X: only for XE</a:t>
            </a:r>
          </a:p>
        </p:txBody>
      </p:sp>
      <p:sp>
        <p:nvSpPr>
          <p:cNvPr id="71686" name="AutoShape 9"/>
          <p:cNvSpPr>
            <a:spLocks/>
          </p:cNvSpPr>
          <p:nvPr/>
        </p:nvSpPr>
        <p:spPr bwMode="auto">
          <a:xfrm>
            <a:off x="7313613" y="5226050"/>
            <a:ext cx="1781175" cy="376238"/>
          </a:xfrm>
          <a:prstGeom prst="borderCallout1">
            <a:avLst>
              <a:gd name="adj1" fmla="val 30380"/>
              <a:gd name="adj2" fmla="val -4278"/>
              <a:gd name="adj3" fmla="val 184810"/>
              <a:gd name="adj4" fmla="val -19875"/>
            </a:avLst>
          </a:prstGeom>
          <a:noFill/>
          <a:ln w="9525">
            <a:solidFill>
              <a:srgbClr val="CC33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>
                <a:solidFill>
                  <a:srgbClr val="CC3300"/>
                </a:solidFill>
              </a:rPr>
              <a:t>F: floating-point</a:t>
            </a:r>
          </a:p>
        </p:txBody>
      </p:sp>
      <p:sp>
        <p:nvSpPr>
          <p:cNvPr id="71687" name="AutoShape 10"/>
          <p:cNvSpPr>
            <a:spLocks/>
          </p:cNvSpPr>
          <p:nvPr/>
        </p:nvSpPr>
        <p:spPr bwMode="auto">
          <a:xfrm>
            <a:off x="7313613" y="4244975"/>
            <a:ext cx="1208087" cy="376238"/>
          </a:xfrm>
          <a:prstGeom prst="borderCallout1">
            <a:avLst>
              <a:gd name="adj1" fmla="val 30380"/>
              <a:gd name="adj2" fmla="val -6306"/>
              <a:gd name="adj3" fmla="val 80593"/>
              <a:gd name="adj4" fmla="val -17213"/>
            </a:avLst>
          </a:prstGeom>
          <a:noFill/>
          <a:ln w="9525">
            <a:solidFill>
              <a:srgbClr val="CC33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>
                <a:solidFill>
                  <a:srgbClr val="CC3300"/>
                </a:solidFill>
              </a:rPr>
              <a:t>C: set CC</a:t>
            </a:r>
          </a:p>
        </p:txBody>
      </p:sp>
      <p:sp>
        <p:nvSpPr>
          <p:cNvPr id="71688" name="Rectangle 11"/>
          <p:cNvSpPr>
            <a:spLocks noChangeArrowheads="1"/>
          </p:cNvSpPr>
          <p:nvPr/>
        </p:nvSpPr>
        <p:spPr bwMode="auto">
          <a:xfrm>
            <a:off x="4005263" y="3730625"/>
            <a:ext cx="160337" cy="566738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4" descr="g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0" y="361950"/>
            <a:ext cx="8193088" cy="623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Text Box 5"/>
          <p:cNvSpPr txBox="1">
            <a:spLocks noChangeArrowheads="1"/>
          </p:cNvSpPr>
          <p:nvPr/>
        </p:nvSpPr>
        <p:spPr bwMode="auto">
          <a:xfrm>
            <a:off x="7651750" y="5624513"/>
            <a:ext cx="1362075" cy="376237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CC3300"/>
                </a:solidFill>
              </a:rPr>
              <a:t>for interrupt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SYSTEM SOFTWARE</a:t>
            </a:r>
            <a:endParaRPr lang="en-US" smtClean="0"/>
          </a:p>
        </p:txBody>
      </p:sp>
      <p:sp>
        <p:nvSpPr>
          <p:cNvPr id="11267" name="Rectangle 6"/>
          <p:cNvSpPr>
            <a:spLocks noChangeArrowheads="1"/>
          </p:cNvSpPr>
          <p:nvPr/>
        </p:nvSpPr>
        <p:spPr bwMode="auto">
          <a:xfrm>
            <a:off x="2771775" y="5300663"/>
            <a:ext cx="3514725" cy="104298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  <a:p>
            <a:r>
              <a:rPr lang="en-US"/>
              <a:t>                   HARDWARE</a:t>
            </a:r>
          </a:p>
        </p:txBody>
      </p:sp>
      <p:sp>
        <p:nvSpPr>
          <p:cNvPr id="11268" name="Rectangle 7"/>
          <p:cNvSpPr>
            <a:spLocks noChangeArrowheads="1"/>
          </p:cNvSpPr>
          <p:nvPr/>
        </p:nvSpPr>
        <p:spPr bwMode="auto">
          <a:xfrm>
            <a:off x="3771900" y="2457450"/>
            <a:ext cx="1600200" cy="2843213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 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SYSTEM</a:t>
            </a:r>
          </a:p>
          <a:p>
            <a:r>
              <a:rPr lang="en-US"/>
              <a:t>SOFTWARE</a:t>
            </a:r>
          </a:p>
        </p:txBody>
      </p:sp>
      <p:sp>
        <p:nvSpPr>
          <p:cNvPr id="11269" name="Rectangle 9"/>
          <p:cNvSpPr>
            <a:spLocks noChangeArrowheads="1"/>
          </p:cNvSpPr>
          <p:nvPr/>
        </p:nvSpPr>
        <p:spPr bwMode="auto">
          <a:xfrm>
            <a:off x="2781300" y="1423988"/>
            <a:ext cx="3514725" cy="104298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  <a:p>
            <a:r>
              <a:rPr lang="en-US"/>
              <a:t>APPLICATION SOFTWARE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g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28600"/>
            <a:ext cx="79248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g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457200"/>
            <a:ext cx="8382000" cy="578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5" name="Text Box 3"/>
          <p:cNvSpPr txBox="1">
            <a:spLocks noChangeArrowheads="1"/>
          </p:cNvSpPr>
          <p:nvPr/>
        </p:nvSpPr>
        <p:spPr bwMode="auto">
          <a:xfrm>
            <a:off x="304800" y="747713"/>
            <a:ext cx="4279900" cy="376237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>
                <a:solidFill>
                  <a:srgbClr val="CC3300"/>
                </a:solidFill>
              </a:rPr>
              <a:t>Set Storage Key for memory protection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4614863" y="2771775"/>
            <a:ext cx="1495425" cy="304800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g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066800"/>
            <a:ext cx="8153400" cy="399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Two Categories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400" smtClean="0"/>
              <a:t>Complex Instruction Set Computers (CISC)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Relative large and complicated instruction set, more instruction formats, instruction lengths, and addressing modes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Hardware implementation is complex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Examples: 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1800" smtClean="0"/>
              <a:t>VAX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1800" smtClean="0"/>
              <a:t>Intel x86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400" smtClean="0"/>
              <a:t>Reduced Instruction Set Computers (RISC)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Simplified design, faster and less expensive processor development, greater reliability, faster instruction execution times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Examples: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1800" smtClean="0"/>
              <a:t>Sun SPARC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1800" smtClean="0"/>
              <a:t>PowerPC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VAX Architecture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01025" cy="4729163"/>
          </a:xfrm>
        </p:spPr>
        <p:txBody>
          <a:bodyPr/>
          <a:lstStyle/>
          <a:p>
            <a:pPr eaLnBrk="1" fontAlgn="t" hangingPunct="1">
              <a:buFont typeface="Wingdings" pitchFamily="2" charset="2"/>
              <a:buChar char="§"/>
            </a:pPr>
            <a:r>
              <a:rPr lang="en-US" altLang="zh-TW" smtClean="0"/>
              <a:t>Memory: 2</a:t>
            </a:r>
            <a:r>
              <a:rPr lang="en-US" altLang="zh-TW" sz="2000" smtClean="0"/>
              <a:t>32</a:t>
            </a:r>
            <a:r>
              <a:rPr lang="en-US" altLang="zh-TW" smtClean="0"/>
              <a:t> bytes in virtual address space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/>
              <a:t>consists of 8-bit bytes: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mtClean="0"/>
              <a:t>word: 2 bytes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mtClean="0"/>
              <a:t>longword: 4 bytes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mtClean="0"/>
              <a:t>quadword: 8 bytes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mtClean="0"/>
              <a:t>octaword: 16 bytes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/>
              <a:t>can be divided into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mtClean="0"/>
              <a:t>System space (OS  space)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mtClean="0"/>
              <a:t>Process space (defined separately for each process)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VAX Architecture</a:t>
            </a:r>
          </a:p>
        </p:txBody>
      </p:sp>
      <p:sp>
        <p:nvSpPr>
          <p:cNvPr id="78851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§"/>
            </a:pPr>
            <a:r>
              <a:rPr lang="en-US" altLang="zh-TW" sz="2800" smtClean="0"/>
              <a:t>32-bit registers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16 general-purpose registers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z="2000" smtClean="0"/>
              <a:t>R0-R11: no special functions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z="2000" smtClean="0"/>
              <a:t>AP: argument pointer (address of arguments when making a procedure call)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z="2000" smtClean="0"/>
              <a:t>FP: frame pointer (address of the stack frame when making a procedure call)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z="2000" smtClean="0"/>
              <a:t>SP: stack pointer (top of stack in program’s process space)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z="2000" smtClean="0"/>
              <a:t>PC: program counter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PSL: processor status longword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Control registers to support OS</a:t>
            </a: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2097088" y="3370263"/>
            <a:ext cx="4038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VAX Architecture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800" smtClean="0"/>
              <a:t>Data formats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400" smtClean="0"/>
              <a:t>Characters: 8-bit ASCII codes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400" smtClean="0"/>
              <a:t>Integers: 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000" smtClean="0"/>
              <a:t>2, 4, 8, 16-byte binary numbers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000" smtClean="0"/>
              <a:t>2’s complement for negative values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400" smtClean="0"/>
              <a:t>Floating-point numbers: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000" smtClean="0"/>
              <a:t>4 different floating-point data ranging in length from 4 to 16 bytes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400" smtClean="0"/>
              <a:t>Packed decimal data format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000" smtClean="0"/>
              <a:t>Each byte represents </a:t>
            </a:r>
            <a:r>
              <a:rPr lang="en-US" altLang="zh-TW" sz="2000" smtClean="0">
                <a:solidFill>
                  <a:srgbClr val="CC3300"/>
                </a:solidFill>
              </a:rPr>
              <a:t>two</a:t>
            </a:r>
            <a:r>
              <a:rPr lang="en-US" altLang="zh-TW" sz="2000" smtClean="0"/>
              <a:t> decimal digits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400" smtClean="0"/>
              <a:t>Numeric format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000" smtClean="0"/>
              <a:t>To represent numeric values with one digit per byte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zh-TW" sz="2400" smtClean="0"/>
              <a:t>Queues and variable-length bit strings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VAX Architecture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§"/>
            </a:pPr>
            <a:r>
              <a:rPr lang="en-US" altLang="zh-TW" smtClean="0"/>
              <a:t>Instruction formats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>
                <a:solidFill>
                  <a:srgbClr val="CC3300"/>
                </a:solidFill>
              </a:rPr>
              <a:t>Variable-length</a:t>
            </a:r>
            <a:r>
              <a:rPr lang="en-US" altLang="zh-TW" smtClean="0"/>
              <a:t> instruction format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/>
              <a:t>Each instruction consists of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mtClean="0"/>
              <a:t>OP code (1 or 2 bytes)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mtClean="0"/>
              <a:t>Up to 6 operand specifiers (depends on instruction)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VAX Architecture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TW" sz="2800" smtClean="0"/>
              <a:t>Addressing modes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Register mode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Register deferred mode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Autoincrement and autodecrement modes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Base relative modes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PC relative modes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Index modes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Indirect modes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Immediate mode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etc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VAX Architecture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smtClean="0"/>
              <a:t>Instruction set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400" smtClean="0"/>
              <a:t>Mnemonics format (e.g., ADDW2, MULL3)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>
                <a:solidFill>
                  <a:srgbClr val="CC3300"/>
                </a:solidFill>
              </a:rPr>
              <a:t>Prefix</a:t>
            </a:r>
            <a:r>
              <a:rPr lang="en-US" altLang="zh-TW" sz="2000" smtClean="0"/>
              <a:t>: type of operation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>
                <a:solidFill>
                  <a:srgbClr val="CC3300"/>
                </a:solidFill>
              </a:rPr>
              <a:t>Suffix</a:t>
            </a:r>
            <a:r>
              <a:rPr lang="en-US" altLang="zh-TW" sz="2000" smtClean="0"/>
              <a:t>: data type of the operands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>
                <a:solidFill>
                  <a:srgbClr val="CC3300"/>
                </a:solidFill>
              </a:rPr>
              <a:t>Modifier</a:t>
            </a:r>
            <a:r>
              <a:rPr lang="en-US" altLang="zh-TW" sz="2000" smtClean="0"/>
              <a:t>: number of operands involved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SYSTEM SOFTWARE</a:t>
            </a:r>
            <a:endParaRPr lang="en-US" smtClean="0"/>
          </a:p>
        </p:txBody>
      </p:sp>
      <p:pic>
        <p:nvPicPr>
          <p:cNvPr id="12291" name="Picture 2" descr="Operating system graphi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7963" y="1514475"/>
            <a:ext cx="5302250" cy="480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VAX Architecture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TW" sz="2800" smtClean="0"/>
              <a:t>Input and output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Input and output on the vax are accomplished by I/O controller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Each controller  device has a set of registers, which are assigned locations in the physical address space, called I/O space.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Pentium Pro Architecture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01025" cy="4729163"/>
          </a:xfrm>
        </p:spPr>
        <p:txBody>
          <a:bodyPr/>
          <a:lstStyle/>
          <a:p>
            <a:pPr eaLnBrk="1" fontAlgn="t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Memory: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consists of 8-bit bytes: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word: 2 bytes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double-word: 4 bytes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can be divided into a collection of </a:t>
            </a:r>
            <a:r>
              <a:rPr lang="en-US" altLang="zh-TW" smtClean="0">
                <a:solidFill>
                  <a:srgbClr val="CC3300"/>
                </a:solidFill>
              </a:rPr>
              <a:t>segments</a:t>
            </a:r>
            <a:r>
              <a:rPr lang="en-US" altLang="zh-TW" smtClean="0"/>
              <a:t> with different sizes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Code, data, and stack segments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Each segment can be divided into </a:t>
            </a:r>
            <a:r>
              <a:rPr lang="en-US" altLang="zh-TW" smtClean="0">
                <a:solidFill>
                  <a:srgbClr val="CC3300"/>
                </a:solidFill>
              </a:rPr>
              <a:t>pages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Pentium Pro Architecture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§"/>
            </a:pPr>
            <a:r>
              <a:rPr lang="en-US" altLang="zh-TW" sz="2800" smtClean="0"/>
              <a:t>32-bit registers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8 general-purpose registers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z="2000" smtClean="0"/>
              <a:t>EAX, EBX, ECX, EDX: data manipulation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z="2000" smtClean="0"/>
              <a:t>ESI, EDI, EBP, ESP: addresses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EIP: pointer to the next instruction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FLAGS: processor status and calculation results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zh-TW" sz="2800" smtClean="0"/>
              <a:t>16-bit registers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CS, SS, DS, ES, FS, GS: segment registers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zh-TW" sz="2800" smtClean="0"/>
              <a:t>80-bit registers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8 80-bit registers for FPU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2097088" y="3370263"/>
            <a:ext cx="4038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Pentium Pro Architecture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TW" sz="2800" smtClean="0"/>
              <a:t>Data formats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Characters: 8-bit ASCII codes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Integers: 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z="2000" smtClean="0"/>
              <a:t>1, 2, 4-byte binary numbers (8-byte signed integers for FPU)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z="2000" smtClean="0"/>
              <a:t>2’s complement for negative values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Floating-point numbers: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z="2000" smtClean="0"/>
              <a:t>Single-precision: 32 bits (23)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z="2000" smtClean="0"/>
              <a:t>Double-precision: 64 bits (52)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z="2000" smtClean="0"/>
              <a:t>Extended-precision: 80 bits (63)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Pentium Pro Architecture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TW" smtClean="0"/>
              <a:t>Instruction formats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>
                <a:solidFill>
                  <a:srgbClr val="CC3300"/>
                </a:solidFill>
              </a:rPr>
              <a:t>Variable-length</a:t>
            </a:r>
            <a:r>
              <a:rPr lang="en-US" altLang="zh-TW" smtClean="0"/>
              <a:t> instruction format (1-10 bytes)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/>
              <a:t>Each instruction consists of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mtClean="0"/>
              <a:t>OP code (1 or 2 bytes)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mtClean="0"/>
              <a:t>A number of bytes for operands and addressing modes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Pentium Pro Architecture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TW" smtClean="0"/>
              <a:t>Addressing modes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/>
              <a:t>Immediate mode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/>
              <a:t>Register mode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/>
              <a:t>Base relative mode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/>
              <a:t>PC relative mode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/>
              <a:t>Index mode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/>
              <a:t>Direct mode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/>
              <a:t>etc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Pentium Pro Architecture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TW" smtClean="0"/>
              <a:t>Instruction set (</a:t>
            </a:r>
            <a:r>
              <a:rPr lang="en-US" altLang="zh-TW" smtClean="0">
                <a:solidFill>
                  <a:srgbClr val="FF3300"/>
                </a:solidFill>
              </a:rPr>
              <a:t>&gt;400</a:t>
            </a:r>
            <a:r>
              <a:rPr lang="en-US" altLang="zh-TW" smtClean="0"/>
              <a:t> instructions)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/>
              <a:t>0, 1, 2, or 3 operands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/>
              <a:t>Register-to-register, register-to-memory, and memory-to-memory instructions</a:t>
            </a:r>
          </a:p>
          <a:p>
            <a:pPr lvl="1" algn="just" eaLnBrk="1" hangingPunct="1">
              <a:buFont typeface="Wingdings" pitchFamily="2" charset="2"/>
              <a:buChar char="§"/>
            </a:pPr>
            <a:r>
              <a:rPr lang="en-US" altLang="zh-TW" smtClean="0"/>
              <a:t>It include Special-purpose instructions , e.g., entering and leaving procedures, checking the bounds of an array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Pentium Pro Architecture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TW" smtClean="0"/>
              <a:t>Input and output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/>
              <a:t>I/O instructions that transfer one byte, word, or double-word from an I/O device into register EAX, or vice versa.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UltraSPARC Architecture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01025" cy="4729163"/>
          </a:xfrm>
        </p:spPr>
        <p:txBody>
          <a:bodyPr/>
          <a:lstStyle/>
          <a:p>
            <a:pPr eaLnBrk="1" fontAlgn="t" hangingPunct="1">
              <a:buFont typeface="Wingdings" pitchFamily="2" charset="2"/>
              <a:buChar char="§"/>
            </a:pPr>
            <a:r>
              <a:rPr lang="en-US" altLang="zh-TW" smtClean="0"/>
              <a:t>Memory: 2</a:t>
            </a:r>
            <a:r>
              <a:rPr lang="en-US" altLang="zh-TW" sz="2000" smtClean="0"/>
              <a:t>64</a:t>
            </a:r>
            <a:r>
              <a:rPr lang="en-US" altLang="zh-TW" smtClean="0"/>
              <a:t> bytes in virtual address space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/>
              <a:t>consists of 8-bit bytes: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mtClean="0"/>
              <a:t>halfword: 2 bytes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mtClean="0"/>
              <a:t>word: 4 bytes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mtClean="0"/>
              <a:t>doubleword: 8 bytes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/>
              <a:t>can be divided into </a:t>
            </a:r>
            <a:r>
              <a:rPr lang="en-US" altLang="zh-TW" smtClean="0">
                <a:solidFill>
                  <a:srgbClr val="CC3300"/>
                </a:solidFill>
              </a:rPr>
              <a:t>pages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altLang="zh-TW" smtClean="0"/>
              <a:t>Virtual address is automatically translated into a physical address by the UltraSPARC Memory Management Unit.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UltraSPARC Architecture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§"/>
            </a:pPr>
            <a:r>
              <a:rPr lang="en-US" altLang="zh-TW" sz="2800" smtClean="0"/>
              <a:t>The SPARC architecture includes a large  register file that contains more than100 general-purpose registers.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z="2400" smtClean="0"/>
              <a:t>Each procedure can access only 32 registers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zh-TW" sz="2800" smtClean="0"/>
              <a:t>A file of 64 double-precision floating-point registers fro FPU.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zh-TW" sz="2800" smtClean="0"/>
              <a:t>Program counter PC</a:t>
            </a:r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2097088" y="3370263"/>
            <a:ext cx="4038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 SOFTWARE</a:t>
            </a:r>
            <a:r>
              <a:rPr lang="en-US" smtClean="0">
                <a:solidFill>
                  <a:schemeClr val="tx1"/>
                </a:solidFill>
              </a:rPr>
              <a:t/>
            </a:r>
            <a:br>
              <a:rPr lang="en-US" smtClean="0">
                <a:solidFill>
                  <a:schemeClr val="tx1"/>
                </a:solidFill>
              </a:rPr>
            </a:br>
            <a:endParaRPr lang="en-US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Tx/>
              <a:buNone/>
            </a:pPr>
            <a:r>
              <a:rPr lang="en-US" b="1" smtClean="0"/>
              <a:t>   Application software</a:t>
            </a:r>
            <a:r>
              <a:rPr lang="en-US" smtClean="0"/>
              <a:t>, also known as an </a:t>
            </a:r>
            <a:r>
              <a:rPr lang="en-US" b="1" smtClean="0"/>
              <a:t>application.</a:t>
            </a:r>
          </a:p>
          <a:p>
            <a:pPr algn="just">
              <a:buFontTx/>
              <a:buNone/>
            </a:pPr>
            <a:r>
              <a:rPr lang="en-US" b="1" smtClean="0"/>
              <a:t>   </a:t>
            </a:r>
            <a:r>
              <a:rPr lang="en-US" smtClean="0"/>
              <a:t>Application is computer software designed to help the user to perform specific tasks. Examples include enterprise software, accounting software, and graphics software and media players.</a:t>
            </a:r>
          </a:p>
          <a:p>
            <a:pPr>
              <a:buFontTx/>
              <a:buNone/>
            </a:pPr>
            <a:endParaRPr lang="en-US" smtClean="0"/>
          </a:p>
          <a:p>
            <a:pPr algn="just">
              <a:buFontTx/>
              <a:buNone/>
            </a:pPr>
            <a:endParaRPr lang="en-US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UltraSPARC Architecture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mtClean="0"/>
              <a:t>Data formats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Characters: 8-bit ASCII codes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Integers: 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1, 2, 4, 8-byte binary numbers 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2’s complement for negative values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Floating-point numbers: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Single-precision: 32 bits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Double-precision: 64 bits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Quad-precision: 80 bits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UltraSPARC Architecture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smtClean="0"/>
              <a:t>Instruction formats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400" smtClean="0">
                <a:solidFill>
                  <a:srgbClr val="CC3300"/>
                </a:solidFill>
              </a:rPr>
              <a:t>Fix-length</a:t>
            </a:r>
            <a:r>
              <a:rPr lang="en-US" altLang="zh-TW" sz="2400" smtClean="0"/>
              <a:t> instruction format (32 bits long)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Can speed the process of instruction fetching and decoding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400" smtClean="0"/>
              <a:t>3 basic instruction formats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Call instruction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Branch instruction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Register loads and stores, and three-operands arithmetic operations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400" smtClean="0"/>
              <a:t>Each instruction consists of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First 2 bits: identify formats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OP code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z="2000" smtClean="0"/>
              <a:t>Operands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UltraSPARC Architecture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TW" smtClean="0"/>
              <a:t>Addressing modes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/>
              <a:t>Immediate mode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/>
              <a:t>Register direct mode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/>
              <a:t>PC relative mode only for branch instructions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/>
              <a:t>Register indirect with displacement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zh-TW" smtClean="0"/>
              <a:t>Register indirect indexed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UltraSPARC Architecture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Instruction set (</a:t>
            </a:r>
            <a:r>
              <a:rPr lang="en-US" altLang="zh-TW" smtClean="0">
                <a:solidFill>
                  <a:srgbClr val="FF3300"/>
                </a:solidFill>
              </a:rPr>
              <a:t>&lt;100</a:t>
            </a:r>
            <a:r>
              <a:rPr lang="en-US" altLang="zh-TW" smtClean="0"/>
              <a:t> instructions)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Register-to-register instructions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Load and store instructions (only instructions that access memory)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Instruction execution is pipelined.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Branch instructions are delayed branches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UltraSPARC Architecture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TW" smtClean="0"/>
              <a:t>Input and output</a:t>
            </a:r>
          </a:p>
          <a:p>
            <a:pPr eaLnBrk="1" hangingPunct="1">
              <a:buFontTx/>
              <a:buNone/>
            </a:pPr>
            <a:r>
              <a:rPr lang="en-US" altLang="zh-TW" smtClean="0"/>
              <a:t>   In SPARC architecture  communication with the input device is achieved through the memory.</a:t>
            </a:r>
          </a:p>
          <a:p>
            <a:pPr eaLnBrk="1" hangingPunct="1">
              <a:buFontTx/>
              <a:buNone/>
            </a:pPr>
            <a:r>
              <a:rPr lang="en-US" altLang="zh-TW" smtClean="0"/>
              <a:t>The input and output operation is performed regular instructions, no special I/O instructions are needed.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514350" y="274638"/>
            <a:ext cx="8229600" cy="1143000"/>
          </a:xfrm>
        </p:spPr>
        <p:txBody>
          <a:bodyPr/>
          <a:lstStyle/>
          <a:p>
            <a:r>
              <a:rPr lang="en-US" altLang="zh-TW" smtClean="0"/>
              <a:t>PowerPC Architecture (1/8)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85888"/>
            <a:ext cx="8329613" cy="5229225"/>
          </a:xfrm>
        </p:spPr>
        <p:txBody>
          <a:bodyPr/>
          <a:lstStyle/>
          <a:p>
            <a:r>
              <a:rPr lang="en-US" altLang="zh-TW" smtClean="0"/>
              <a:t>POWER stands for Performance Optimization with Enhanced RISC</a:t>
            </a:r>
          </a:p>
          <a:p>
            <a:r>
              <a:rPr lang="en-US" altLang="zh-TW" smtClean="0"/>
              <a:t>History</a:t>
            </a:r>
          </a:p>
          <a:p>
            <a:pPr lvl="1"/>
            <a:r>
              <a:rPr lang="en-US" altLang="zh-TW" smtClean="0"/>
              <a:t>IBM (1990) introduced POWER in 1990</a:t>
            </a:r>
          </a:p>
          <a:p>
            <a:pPr lvl="1"/>
            <a:r>
              <a:rPr lang="en-US" altLang="zh-TW" smtClean="0"/>
              <a:t>IBM, Apple, and Motorola formed an alliance to develop PowerPC in 1991</a:t>
            </a:r>
          </a:p>
          <a:p>
            <a:pPr>
              <a:buFontTx/>
              <a:buNone/>
            </a:pPr>
            <a:endParaRPr lang="en-US" altLang="zh-TW" smtClean="0"/>
          </a:p>
          <a:p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PowerPC Architecture (2/8)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Memory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consists of 8-bit bytes: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Half word: 2 bytes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word: 4 bytes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Double word: 8 bytes 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TW" smtClean="0"/>
              <a:t> quad word : 16 bytes </a:t>
            </a:r>
          </a:p>
          <a:p>
            <a:pPr lvl="1"/>
            <a:r>
              <a:rPr lang="en-US" altLang="zh-TW" smtClean="0"/>
              <a:t>virtual space 2</a:t>
            </a:r>
            <a:r>
              <a:rPr lang="en-US" altLang="zh-TW" baseline="30000" smtClean="0"/>
              <a:t>64</a:t>
            </a:r>
            <a:r>
              <a:rPr lang="en-US" altLang="zh-TW" smtClean="0"/>
              <a:t> bytes</a:t>
            </a:r>
          </a:p>
          <a:p>
            <a:pPr lvl="1"/>
            <a:r>
              <a:rPr lang="en-US" altLang="zh-TW" smtClean="0"/>
              <a:t>fixed-length segments, 256 MB </a:t>
            </a:r>
          </a:p>
          <a:p>
            <a:pPr lvl="1"/>
            <a:r>
              <a:rPr lang="en-US" altLang="zh-TW" smtClean="0"/>
              <a:t>fixed-length pages, 4KB</a:t>
            </a:r>
          </a:p>
          <a:p>
            <a:pPr lvl="1"/>
            <a:r>
              <a:rPr lang="en-US" altLang="zh-TW" smtClean="0"/>
              <a:t>MMU: virtual address -&gt; physical address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PowerPC Architecture (3/8)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Registers</a:t>
            </a:r>
          </a:p>
          <a:p>
            <a:pPr lvl="1"/>
            <a:r>
              <a:rPr lang="en-US" altLang="zh-TW" smtClean="0"/>
              <a:t>32 general-purpose registers, GPR0~GPR31</a:t>
            </a:r>
          </a:p>
          <a:p>
            <a:pPr lvl="1"/>
            <a:r>
              <a:rPr lang="en-US" altLang="zh-TW" smtClean="0"/>
              <a:t>In Power PC each register is 64 bit long</a:t>
            </a:r>
          </a:p>
          <a:p>
            <a:pPr lvl="1"/>
            <a:r>
              <a:rPr lang="en-US" altLang="zh-TW" smtClean="0"/>
              <a:t> Floating point computation are performed using FPU</a:t>
            </a:r>
          </a:p>
          <a:p>
            <a:pPr lvl="1"/>
            <a:r>
              <a:rPr lang="en-US" altLang="zh-TW" smtClean="0"/>
              <a:t>Link Register (LR) and Count Register (CR) are used by some branch instructions</a:t>
            </a:r>
          </a:p>
          <a:p>
            <a:pPr lvl="1"/>
            <a:r>
              <a:rPr lang="en-US" altLang="zh-TW" smtClean="0"/>
              <a:t>Machine Status Register (MSR)</a:t>
            </a:r>
          </a:p>
          <a:p>
            <a:pPr lvl="1"/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PowerPC Architecture (4/8)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Data Formats</a:t>
            </a:r>
          </a:p>
          <a:p>
            <a:pPr lvl="1"/>
            <a:r>
              <a:rPr lang="en-US" altLang="zh-TW" smtClean="0"/>
              <a:t>integers are 8-, 16-, 32-, 64-bit binary numbers</a:t>
            </a:r>
          </a:p>
          <a:p>
            <a:pPr lvl="1"/>
            <a:r>
              <a:rPr lang="en-US" altLang="zh-TW" smtClean="0"/>
              <a:t>2’s complement is used for negative values</a:t>
            </a:r>
          </a:p>
          <a:p>
            <a:pPr lvl="1"/>
            <a:r>
              <a:rPr lang="en-US" altLang="zh-TW" smtClean="0"/>
              <a:t>three different floating-point data formats</a:t>
            </a:r>
          </a:p>
          <a:p>
            <a:pPr lvl="2"/>
            <a:r>
              <a:rPr lang="en-US" altLang="zh-TW" smtClean="0"/>
              <a:t>single-precision, 32 bits long (23 + 8 + 1)</a:t>
            </a:r>
          </a:p>
          <a:p>
            <a:pPr lvl="2"/>
            <a:r>
              <a:rPr lang="en-US" altLang="zh-TW" smtClean="0"/>
              <a:t>double-precision, 64 bits long (52 + 11 + 1)</a:t>
            </a:r>
          </a:p>
          <a:p>
            <a:pPr lvl="1"/>
            <a:r>
              <a:rPr lang="en-US" altLang="zh-TW" smtClean="0"/>
              <a:t>characters are stored using 8-bit ASCII codes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PowerPC Architecture (5/8)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Seven Instruction Formats</a:t>
            </a:r>
          </a:p>
          <a:p>
            <a:pPr lvl="1"/>
            <a:r>
              <a:rPr lang="en-US" altLang="zh-TW" smtClean="0"/>
              <a:t>32 bits long</a:t>
            </a:r>
          </a:p>
          <a:p>
            <a:pPr lvl="1"/>
            <a:r>
              <a:rPr lang="en-US" altLang="zh-TW" smtClean="0"/>
              <a:t>the first 6 bits identify specify the </a:t>
            </a:r>
            <a:r>
              <a:rPr lang="en-US" altLang="zh-TW" u="sng" smtClean="0"/>
              <a:t>opcode</a:t>
            </a:r>
            <a:endParaRPr lang="en-US" altLang="zh-TW" smtClean="0"/>
          </a:p>
          <a:p>
            <a:pPr lvl="1"/>
            <a:r>
              <a:rPr lang="en-US" altLang="zh-TW" smtClean="0"/>
              <a:t>some instruction have an additional </a:t>
            </a:r>
            <a:r>
              <a:rPr lang="en-US" altLang="zh-TW" u="sng" smtClean="0"/>
              <a:t>extended opcode</a:t>
            </a:r>
            <a:endParaRPr lang="en-US" altLang="zh-TW" smtClean="0"/>
          </a:p>
          <a:p>
            <a:pPr lvl="1"/>
            <a:r>
              <a:rPr lang="en-US" altLang="zh-TW" smtClean="0"/>
              <a:t>fixed-length makes decoding faster and simple than VAX and x86</a:t>
            </a:r>
          </a:p>
          <a:p>
            <a:pPr lvl="1"/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3335</TotalTime>
  <Words>3529</Words>
  <Application>Microsoft Office PowerPoint</Application>
  <PresentationFormat>On-screen Show (4:3)</PresentationFormat>
  <Paragraphs>923</Paragraphs>
  <Slides>116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3" baseType="lpstr">
      <vt:lpstr>Arial</vt:lpstr>
      <vt:lpstr>新細明體</vt:lpstr>
      <vt:lpstr>Calibri</vt:lpstr>
      <vt:lpstr>Wingdings</vt:lpstr>
      <vt:lpstr>Times New Roman</vt:lpstr>
      <vt:lpstr>預設簡報設計</vt:lpstr>
      <vt:lpstr>Microsoft 方程式編輯器 3.0</vt:lpstr>
      <vt:lpstr>SYSTEM SOFTWARE</vt:lpstr>
      <vt:lpstr>UNIT-I</vt:lpstr>
      <vt:lpstr>SYSTEM SOFTWARE</vt:lpstr>
      <vt:lpstr>SYSTEM SOFTWARE</vt:lpstr>
      <vt:lpstr>SYSTEM SOFTWARE</vt:lpstr>
      <vt:lpstr>SYSTEM SOFTWARE</vt:lpstr>
      <vt:lpstr>SYSTEM SOFTWARE</vt:lpstr>
      <vt:lpstr>SYSTEM SOFTWARE</vt:lpstr>
      <vt:lpstr>APPLICATION SOFTWARE </vt:lpstr>
      <vt:lpstr>Difference between System Software and Application Software</vt:lpstr>
      <vt:lpstr>Difference between System Software and Application Software</vt:lpstr>
      <vt:lpstr>System software functions: </vt:lpstr>
      <vt:lpstr>Slide 13</vt:lpstr>
      <vt:lpstr>Types of System Software</vt:lpstr>
      <vt:lpstr>Assembler </vt:lpstr>
      <vt:lpstr>Linker </vt:lpstr>
      <vt:lpstr>Loader </vt:lpstr>
      <vt:lpstr>Macro processor </vt:lpstr>
      <vt:lpstr>Text editor </vt:lpstr>
      <vt:lpstr>Debugger </vt:lpstr>
      <vt:lpstr>System Software and Machine Architecture</vt:lpstr>
      <vt:lpstr>System Software and Architecture</vt:lpstr>
      <vt:lpstr>Simplified Instructional Computer</vt:lpstr>
      <vt:lpstr>SIC and SIC/XE</vt:lpstr>
      <vt:lpstr>Slide 25</vt:lpstr>
      <vt:lpstr>Registers</vt:lpstr>
      <vt:lpstr>Memory</vt:lpstr>
      <vt:lpstr>Data Formats </vt:lpstr>
      <vt:lpstr>Instruction formats </vt:lpstr>
      <vt:lpstr>Addressing modes</vt:lpstr>
      <vt:lpstr>Direct Addressing</vt:lpstr>
      <vt:lpstr>Indexed Addressing</vt:lpstr>
      <vt:lpstr>Instruction set</vt:lpstr>
      <vt:lpstr>SIC Architecture</vt:lpstr>
      <vt:lpstr>SIC/XE Architecture</vt:lpstr>
      <vt:lpstr>Slide 36</vt:lpstr>
      <vt:lpstr>Registers</vt:lpstr>
      <vt:lpstr>Memory</vt:lpstr>
      <vt:lpstr>Data formats</vt:lpstr>
      <vt:lpstr>Instruction formats</vt:lpstr>
      <vt:lpstr>Addressing modes: </vt:lpstr>
      <vt:lpstr>SIC/XE Addressing Modes</vt:lpstr>
      <vt:lpstr>Base relative addressing mode </vt:lpstr>
      <vt:lpstr>Program counter  relative addressing mode </vt:lpstr>
      <vt:lpstr>Direct  addressing mode </vt:lpstr>
      <vt:lpstr>Immediate  addressing mode </vt:lpstr>
      <vt:lpstr>Indirect  addressing mode </vt:lpstr>
      <vt:lpstr>Base relative indexed addressing mode</vt:lpstr>
      <vt:lpstr>Slide 49</vt:lpstr>
      <vt:lpstr>SIC/XE Architecture</vt:lpstr>
      <vt:lpstr>SIC/XE Architecture</vt:lpstr>
      <vt:lpstr>SIC Programming Examples (1) Data Movement</vt:lpstr>
      <vt:lpstr>Sample data movement operations for SIC </vt:lpstr>
      <vt:lpstr>   Sample data movement operations for SIC/XE</vt:lpstr>
      <vt:lpstr>SIC Programming Examples (2) Arithmetic</vt:lpstr>
      <vt:lpstr>SIC Programming Examples (2) Arithmetic</vt:lpstr>
      <vt:lpstr>SIC Programming Examples (3) Looping and Indexing: part I</vt:lpstr>
      <vt:lpstr> Sample  looping and indexing operations for (a)SIC </vt:lpstr>
      <vt:lpstr>SIC Programming Examples (3) Looping and Indexing: part I</vt:lpstr>
      <vt:lpstr>Sample  looping and indexing operations for (b)SIC/XE</vt:lpstr>
      <vt:lpstr>SIC Programming Examples (5) Input and Output</vt:lpstr>
      <vt:lpstr>Slide 62</vt:lpstr>
      <vt:lpstr>Slide 63</vt:lpstr>
      <vt:lpstr>Slide 64</vt:lpstr>
      <vt:lpstr>Slide 65</vt:lpstr>
      <vt:lpstr>Slide 66</vt:lpstr>
      <vt:lpstr>SIC Programming Examples (6) Subroutine Call</vt:lpstr>
      <vt:lpstr>SIC/XE Instruction Set</vt:lpstr>
      <vt:lpstr>Slide 69</vt:lpstr>
      <vt:lpstr>Slide 70</vt:lpstr>
      <vt:lpstr>Slide 71</vt:lpstr>
      <vt:lpstr>Slide 72</vt:lpstr>
      <vt:lpstr>Two Categories</vt:lpstr>
      <vt:lpstr>VAX Architecture</vt:lpstr>
      <vt:lpstr>VAX Architecture</vt:lpstr>
      <vt:lpstr>VAX Architecture</vt:lpstr>
      <vt:lpstr>VAX Architecture</vt:lpstr>
      <vt:lpstr>VAX Architecture</vt:lpstr>
      <vt:lpstr>VAX Architecture</vt:lpstr>
      <vt:lpstr>VAX Architecture</vt:lpstr>
      <vt:lpstr>Pentium Pro Architecture</vt:lpstr>
      <vt:lpstr>Pentium Pro Architecture</vt:lpstr>
      <vt:lpstr>Pentium Pro Architecture</vt:lpstr>
      <vt:lpstr>Pentium Pro Architecture</vt:lpstr>
      <vt:lpstr>Pentium Pro Architecture</vt:lpstr>
      <vt:lpstr>Pentium Pro Architecture</vt:lpstr>
      <vt:lpstr>Pentium Pro Architecture</vt:lpstr>
      <vt:lpstr>UltraSPARC Architecture</vt:lpstr>
      <vt:lpstr>UltraSPARC Architecture</vt:lpstr>
      <vt:lpstr>UltraSPARC Architecture</vt:lpstr>
      <vt:lpstr>UltraSPARC Architecture</vt:lpstr>
      <vt:lpstr>UltraSPARC Architecture</vt:lpstr>
      <vt:lpstr>UltraSPARC Architecture</vt:lpstr>
      <vt:lpstr>UltraSPARC Architecture</vt:lpstr>
      <vt:lpstr>PowerPC Architecture (1/8)</vt:lpstr>
      <vt:lpstr>PowerPC Architecture (2/8)</vt:lpstr>
      <vt:lpstr>PowerPC Architecture (3/8)</vt:lpstr>
      <vt:lpstr>PowerPC Architecture (4/8)</vt:lpstr>
      <vt:lpstr>PowerPC Architecture (5/8)</vt:lpstr>
      <vt:lpstr>PowerPC Architecture (6/8)</vt:lpstr>
      <vt:lpstr>PowerPC Architecture (7/8)</vt:lpstr>
      <vt:lpstr>Cray T3E Architecture (1/8)</vt:lpstr>
      <vt:lpstr>Memory </vt:lpstr>
      <vt:lpstr>Cray T3E Architecture (3/8)</vt:lpstr>
      <vt:lpstr>Cray T3E Architecture (4/8)</vt:lpstr>
      <vt:lpstr>Cray T3E Architecture (5/8)</vt:lpstr>
      <vt:lpstr>Cray T3E Architecture (6/8)</vt:lpstr>
      <vt:lpstr>Cray T3E Architecture (7/8)</vt:lpstr>
      <vt:lpstr>Input and output</vt:lpstr>
      <vt:lpstr>Comparison of CSIC and RSIC</vt:lpstr>
      <vt:lpstr>Problem </vt:lpstr>
      <vt:lpstr>Slide 112</vt:lpstr>
      <vt:lpstr>Slide 113</vt:lpstr>
      <vt:lpstr>Slide 114</vt:lpstr>
      <vt:lpstr>Slide 115</vt:lpstr>
      <vt:lpstr>Slide 116</vt:lpstr>
    </vt:vector>
  </TitlesOfParts>
  <Company>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</dc:title>
  <dc:creator>a</dc:creator>
  <cp:lastModifiedBy>karunya</cp:lastModifiedBy>
  <cp:revision>291</cp:revision>
  <dcterms:created xsi:type="dcterms:W3CDTF">2003-02-20T07:40:19Z</dcterms:created>
  <dcterms:modified xsi:type="dcterms:W3CDTF">2015-12-09T09:44:16Z</dcterms:modified>
</cp:coreProperties>
</file>